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0"/>
  </p:notesMasterIdLst>
  <p:sldIdLst>
    <p:sldId id="258" r:id="rId2"/>
    <p:sldId id="352" r:id="rId3"/>
    <p:sldId id="312" r:id="rId4"/>
    <p:sldId id="313" r:id="rId5"/>
    <p:sldId id="314" r:id="rId6"/>
    <p:sldId id="315" r:id="rId7"/>
    <p:sldId id="316" r:id="rId8"/>
    <p:sldId id="317" r:id="rId9"/>
    <p:sldId id="356" r:id="rId10"/>
    <p:sldId id="357" r:id="rId11"/>
    <p:sldId id="358" r:id="rId12"/>
    <p:sldId id="359" r:id="rId13"/>
    <p:sldId id="321" r:id="rId14"/>
    <p:sldId id="322" r:id="rId15"/>
    <p:sldId id="353" r:id="rId16"/>
    <p:sldId id="324" r:id="rId17"/>
    <p:sldId id="325" r:id="rId18"/>
    <p:sldId id="354" r:id="rId19"/>
    <p:sldId id="355" r:id="rId20"/>
    <p:sldId id="327" r:id="rId21"/>
    <p:sldId id="329" r:id="rId22"/>
    <p:sldId id="328" r:id="rId23"/>
    <p:sldId id="334" r:id="rId24"/>
    <p:sldId id="335" r:id="rId25"/>
    <p:sldId id="360" r:id="rId26"/>
    <p:sldId id="361" r:id="rId27"/>
    <p:sldId id="349" r:id="rId28"/>
    <p:sldId id="35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F00"/>
    <a:srgbClr val="00FDFF"/>
    <a:srgbClr val="D7AC08"/>
    <a:srgbClr val="00FF00"/>
    <a:srgbClr val="FF40FF"/>
    <a:srgbClr val="05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586"/>
  </p:normalViewPr>
  <p:slideViewPr>
    <p:cSldViewPr snapToGrid="0" snapToObjects="1">
      <p:cViewPr>
        <p:scale>
          <a:sx n="89" d="100"/>
          <a:sy n="89" d="100"/>
        </p:scale>
        <p:origin x="79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7B56FC-7D2E-F343-9D09-0D14B00AA564}" type="datetimeFigureOut">
              <a:rPr lang="en-US" smtClean="0"/>
              <a:t>2/7/19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D6606-78EC-E24C-A3B3-B3666C6F4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47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2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102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5B3D6E42-BB89-3042-812F-5F58A92C0FE3}" type="slidenum">
              <a:rPr lang="en-US" altLang="x-none" sz="1200"/>
              <a:pPr/>
              <a:t>3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3164855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72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0905F52F-8867-524F-B5FE-B4245CE3B7E3}" type="slidenum">
              <a:rPr lang="en-US" altLang="x-none" sz="1200"/>
              <a:pPr/>
              <a:t>16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7478581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F40CF4AF-79AE-E147-990F-E0E8852933E8}" type="slidenum">
              <a:rPr lang="en-US" altLang="x-none" sz="1200"/>
              <a:pPr/>
              <a:t>17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420324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86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3686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1850B3A9-9334-D347-A125-304F0D36A866}" type="slidenum">
              <a:rPr lang="en-US" altLang="x-none" sz="1200"/>
              <a:pPr/>
              <a:t>22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365138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60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460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D0A8C393-20BB-2045-8F3B-398AC6EC73C6}" type="slidenum">
              <a:rPr lang="en-US" altLang="x-none" sz="1200"/>
              <a:pPr/>
              <a:t>23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4440098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5AF23A8A-7E28-F845-8E03-8CA75C7FCD21}" type="slidenum">
              <a:rPr lang="en-US" altLang="x-none" sz="1200"/>
              <a:pPr/>
              <a:t>24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5123823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5AF23A8A-7E28-F845-8E03-8CA75C7FCD21}" type="slidenum">
              <a:rPr lang="en-US" altLang="x-none" sz="1200"/>
              <a:pPr/>
              <a:t>25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20141571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5AF23A8A-7E28-F845-8E03-8CA75C7FCD21}" type="slidenum">
              <a:rPr lang="en-US" altLang="x-none" sz="1200"/>
              <a:pPr/>
              <a:t>26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292995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0594" name="Notes Placeholder 2"/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/>
            <a:ext uri="{91240B29-F687-4f45-9708-019B960494DF}"/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altLang="en-US" sz="675">
                <a:ea typeface="ＭＳ Ｐゴシック" charset="-128"/>
              </a:rPr>
              <a:t>Note from Chuck.   Please retain and maintain this page as you remix and republish these materials.  Please add any of your own improvements or contributions.   </a:t>
            </a:r>
          </a:p>
        </p:txBody>
      </p:sp>
    </p:spTree>
    <p:extLst>
      <p:ext uri="{BB962C8B-B14F-4D97-AF65-F5344CB8AC3E}">
        <p14:creationId xmlns:p14="http://schemas.microsoft.com/office/powerpoint/2010/main" val="1919008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29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1229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D3AF6462-43B8-D749-A5D0-9A79B6FF83C3}" type="slidenum">
              <a:rPr lang="en-US" altLang="x-none" sz="1200"/>
              <a:pPr/>
              <a:t>4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2133981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43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143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826BB1D8-E055-4242-B2E7-129DC1ACA5FA}" type="slidenum">
              <a:rPr lang="en-US" altLang="x-none" sz="1200"/>
              <a:pPr/>
              <a:t>5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747878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9D0A1AE6-D2CD-CD45-840A-894E73F0312D}" type="slidenum">
              <a:rPr lang="en-US" altLang="x-none" sz="1200"/>
              <a:pPr/>
              <a:t>6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733285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F301AC7C-3ABE-BA46-BA91-895FDE70DB6B}" type="slidenum">
              <a:rPr lang="en-US" altLang="x-none" sz="1200"/>
              <a:pPr/>
              <a:t>9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2142726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F301AC7C-3ABE-BA46-BA91-895FDE70DB6B}" type="slidenum">
              <a:rPr lang="en-US" altLang="x-none" sz="1200"/>
              <a:pPr/>
              <a:t>10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41827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F301AC7C-3ABE-BA46-BA91-895FDE70DB6B}" type="slidenum">
              <a:rPr lang="en-US" altLang="x-none" sz="1200"/>
              <a:pPr/>
              <a:t>11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395880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F301AC7C-3ABE-BA46-BA91-895FDE70DB6B}" type="slidenum">
              <a:rPr lang="en-US" altLang="x-none" sz="1200"/>
              <a:pPr/>
              <a:t>12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258173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765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x-none" altLang="x-none">
              <a:ea typeface="ＭＳ Ｐゴシック" charset="-128"/>
            </a:endParaRPr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fld id="{2C2659A5-5A66-A94C-81F6-2CBF0F30D517}" type="slidenum">
              <a:rPr lang="en-US" altLang="x-none" sz="1200"/>
              <a:pPr/>
              <a:t>14</a:t>
            </a:fld>
            <a:endParaRPr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998826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7C04C-7AF8-1445-A186-502B631B934F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6F330-C845-6B40-9965-8A0C96ACE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72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D7AC08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Relationship Id="rId3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Relationship Id="rId3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3"/>
          <a:stretch/>
        </p:blipFill>
        <p:spPr>
          <a:xfrm>
            <a:off x="-1" y="-28"/>
            <a:ext cx="12192000" cy="68559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8" y="3320859"/>
            <a:ext cx="4666470" cy="2076333"/>
          </a:xfrm>
        </p:spPr>
        <p:txBody>
          <a:bodyPr anchor="t">
            <a:normAutofit/>
          </a:bodyPr>
          <a:lstStyle/>
          <a:p>
            <a:pPr algn="l"/>
            <a:r>
              <a:rPr lang="en-US" sz="4800"/>
              <a:t>Cookies and Sessions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7" y="2348680"/>
            <a:ext cx="4823883" cy="972180"/>
          </a:xfrm>
        </p:spPr>
        <p:txBody>
          <a:bodyPr anchor="b">
            <a:normAutofit/>
          </a:bodyPr>
          <a:lstStyle/>
          <a:p>
            <a:pPr algn="l"/>
            <a:r>
              <a:rPr lang="en-US" sz="2000"/>
              <a:t>Charles Severance</a:t>
            </a:r>
          </a:p>
          <a:p>
            <a:pPr algn="l"/>
            <a:r>
              <a:rPr lang="en-US" sz="2000"/>
              <a:t>www.dj4e.com</a:t>
            </a:r>
          </a:p>
          <a:p>
            <a:pPr algn="l"/>
            <a:endParaRPr lang="en-US" sz="2000"/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BCC55ACC-A2F6-403C-A3A4-D59B3734D4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55" r="14467"/>
          <a:stretch/>
        </p:blipFill>
        <p:spPr bwMode="auto">
          <a:xfrm>
            <a:off x="6021086" y="544802"/>
            <a:ext cx="6170914" cy="6313225"/>
          </a:xfrm>
          <a:custGeom>
            <a:avLst/>
            <a:gdLst>
              <a:gd name="connsiteX0" fmla="*/ 3397813 w 6170914"/>
              <a:gd name="connsiteY0" fmla="*/ 0 h 6313225"/>
              <a:gd name="connsiteX1" fmla="*/ 6019731 w 6170914"/>
              <a:gd name="connsiteY1" fmla="*/ 1236489 h 6313225"/>
              <a:gd name="connsiteX2" fmla="*/ 6170914 w 6170914"/>
              <a:gd name="connsiteY2" fmla="*/ 1438663 h 6313225"/>
              <a:gd name="connsiteX3" fmla="*/ 6170914 w 6170914"/>
              <a:gd name="connsiteY3" fmla="*/ 5356963 h 6313225"/>
              <a:gd name="connsiteX4" fmla="*/ 6019731 w 6170914"/>
              <a:gd name="connsiteY4" fmla="*/ 5559138 h 6313225"/>
              <a:gd name="connsiteX5" fmla="*/ 5194591 w 6170914"/>
              <a:gd name="connsiteY5" fmla="*/ 6282226 h 6313225"/>
              <a:gd name="connsiteX6" fmla="*/ 5141791 w 6170914"/>
              <a:gd name="connsiteY6" fmla="*/ 6313225 h 6313225"/>
              <a:gd name="connsiteX7" fmla="*/ 1659199 w 6170914"/>
              <a:gd name="connsiteY7" fmla="*/ 6313225 h 6313225"/>
              <a:gd name="connsiteX8" fmla="*/ 1498064 w 6170914"/>
              <a:gd name="connsiteY8" fmla="*/ 6215333 h 6313225"/>
              <a:gd name="connsiteX9" fmla="*/ 0 w 6170914"/>
              <a:gd name="connsiteY9" fmla="*/ 3397813 h 6313225"/>
              <a:gd name="connsiteX10" fmla="*/ 3397813 w 6170914"/>
              <a:gd name="connsiteY10" fmla="*/ 0 h 6313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" descr="CCb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9754" y="5638800"/>
            <a:ext cx="1106488" cy="37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190500" y="577822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x-none" dirty="0"/>
              <a:t>Cookie Image: By </a:t>
            </a:r>
            <a:r>
              <a:rPr lang="en-US" altLang="x-none" dirty="0" err="1"/>
              <a:t>brainloc</a:t>
            </a:r>
            <a:r>
              <a:rPr lang="en-US" altLang="x-none" dirty="0"/>
              <a:t> on </a:t>
            </a:r>
            <a:r>
              <a:rPr lang="en-US" altLang="x-none" dirty="0" err="1"/>
              <a:t>sxc.hu</a:t>
            </a:r>
            <a:r>
              <a:rPr lang="en-US" altLang="x-none" dirty="0"/>
              <a:t> (Bob Smith) (</a:t>
            </a:r>
            <a:r>
              <a:rPr lang="en-US" altLang="x-none" dirty="0" err="1"/>
              <a:t>stock.xchng</a:t>
            </a:r>
            <a:r>
              <a:rPr lang="en-US" altLang="x-none" dirty="0"/>
              <a:t>) [CC BY 2.5 (http://</a:t>
            </a:r>
            <a:r>
              <a:rPr lang="en-US" altLang="x-none" dirty="0" err="1"/>
              <a:t>creativecommons.org</a:t>
            </a:r>
            <a:r>
              <a:rPr lang="en-US" altLang="x-none" dirty="0"/>
              <a:t>/licenses/by/2.5)], via Wikimedia Commons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3399829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77470" cy="62007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" y="247654"/>
            <a:ext cx="10177470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0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77470" cy="62007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" y="247654"/>
            <a:ext cx="10177470" cy="62007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495308"/>
            <a:ext cx="10177470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2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77470" cy="62007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" y="247654"/>
            <a:ext cx="10177470" cy="62007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495308"/>
            <a:ext cx="10177470" cy="62007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550" y="742961"/>
            <a:ext cx="10177470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37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1" name="Group 2"/>
          <p:cNvGrpSpPr>
            <a:grpSpLocks/>
          </p:cNvGrpSpPr>
          <p:nvPr/>
        </p:nvGrpSpPr>
        <p:grpSpPr bwMode="auto">
          <a:xfrm>
            <a:off x="870198" y="482601"/>
            <a:ext cx="10394703" cy="5704417"/>
            <a:chOff x="2885" y="0"/>
            <a:chExt cx="9000447" cy="4939762"/>
          </a:xfrm>
        </p:grpSpPr>
        <p:sp>
          <p:nvSpPr>
            <p:cNvPr id="11" name="Rectangle 10"/>
            <p:cNvSpPr/>
            <p:nvPr/>
          </p:nvSpPr>
          <p:spPr bwMode="auto">
            <a:xfrm>
              <a:off x="217104" y="2111542"/>
              <a:ext cx="8786228" cy="2828220"/>
            </a:xfrm>
            <a:prstGeom prst="rect">
              <a:avLst/>
            </a:prstGeom>
            <a:solidFill>
              <a:schemeClr val="accent1">
                <a:lumMod val="65000"/>
              </a:schemeClr>
            </a:solidFill>
            <a:ln>
              <a:noFill/>
            </a:ln>
            <a:effectLst/>
            <a:extLst/>
          </p:spPr>
          <p:txBody>
            <a:bodyPr/>
            <a:lstStyle/>
            <a:p>
              <a:pPr eaLnBrk="1" hangingPunct="1">
                <a:defRPr/>
              </a:pPr>
              <a:r>
                <a:rPr lang="en-US" sz="1519" dirty="0">
                  <a:solidFill>
                    <a:srgbClr val="000000"/>
                  </a:solidFill>
                  <a:ea typeface="ヒラギノ角ゴ ProN W3" charset="0"/>
                </a:rPr>
                <a:t>Apache</a:t>
              </a:r>
            </a:p>
          </p:txBody>
        </p:sp>
        <p:sp>
          <p:nvSpPr>
            <p:cNvPr id="25611" name="TextBox 4"/>
            <p:cNvSpPr txBox="1">
              <a:spLocks noChangeArrowheads="1"/>
            </p:cNvSpPr>
            <p:nvPr/>
          </p:nvSpPr>
          <p:spPr bwMode="auto">
            <a:xfrm>
              <a:off x="4146280" y="21995"/>
              <a:ext cx="159952" cy="435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ctr" eaLnBrk="1" hangingPunct="1"/>
              <a:endParaRPr lang="x-none" altLang="x-none" sz="2667">
                <a:solidFill>
                  <a:srgbClr val="000000"/>
                </a:solidFill>
              </a:endParaRPr>
            </a:p>
          </p:txBody>
        </p:sp>
        <p:sp>
          <p:nvSpPr>
            <p:cNvPr id="5" name="TextBox 6"/>
            <p:cNvSpPr txBox="1">
              <a:spLocks noChangeArrowheads="1"/>
            </p:cNvSpPr>
            <p:nvPr/>
          </p:nvSpPr>
          <p:spPr bwMode="auto">
            <a:xfrm>
              <a:off x="2885" y="47656"/>
              <a:ext cx="780328" cy="439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/>
              <a:ext uri="{91240B29-F687-4f45-9708-019B960494DF}"/>
            </a:extLst>
          </p:spPr>
          <p:txBody>
            <a:bodyPr wrap="none">
              <a:spAutoFit/>
            </a:bodyPr>
            <a:lstStyle>
              <a:lvl1pPr eaLnBrk="0" hangingPunct="0">
                <a:defRPr sz="36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eaLnBrk="0" hangingPunct="0">
                <a:defRPr sz="36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eaLnBrk="0" hangingPunct="0">
                <a:defRPr sz="36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eaLnBrk="0" hangingPunct="0">
                <a:defRPr sz="36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eaLnBrk="0" hangingPunct="0">
                <a:defRPr sz="36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ctr" eaLnBrk="1" hangingPunct="1">
                <a:defRPr/>
              </a:pPr>
              <a:r>
                <a:rPr lang="en-US" altLang="en-US" sz="2700"/>
                <a:t>Time</a:t>
              </a:r>
            </a:p>
          </p:txBody>
        </p:sp>
        <p:sp>
          <p:nvSpPr>
            <p:cNvPr id="25613" name="TextBox 14"/>
            <p:cNvSpPr txBox="1">
              <a:spLocks noChangeArrowheads="1"/>
            </p:cNvSpPr>
            <p:nvPr/>
          </p:nvSpPr>
          <p:spPr bwMode="auto">
            <a:xfrm>
              <a:off x="4120621" y="557214"/>
              <a:ext cx="159952" cy="435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ctr" eaLnBrk="1" hangingPunct="1"/>
              <a:endParaRPr lang="x-none" altLang="x-none" sz="2667">
                <a:solidFill>
                  <a:schemeClr val="bg1"/>
                </a:solidFill>
              </a:endParaRPr>
            </a:p>
          </p:txBody>
        </p:sp>
        <p:sp>
          <p:nvSpPr>
            <p:cNvPr id="25614" name="Rectangle 15"/>
            <p:cNvSpPr>
              <a:spLocks noChangeArrowheads="1"/>
            </p:cNvSpPr>
            <p:nvPr/>
          </p:nvSpPr>
          <p:spPr bwMode="auto">
            <a:xfrm>
              <a:off x="671627" y="2677920"/>
              <a:ext cx="8229071" cy="1028277"/>
            </a:xfrm>
            <a:prstGeom prst="rect">
              <a:avLst/>
            </a:prstGeom>
            <a:solidFill>
              <a:srgbClr val="66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endParaRPr lang="x-none" altLang="x-none" sz="2667">
                <a:solidFill>
                  <a:schemeClr val="bg1"/>
                </a:solidFill>
              </a:endParaRPr>
            </a:p>
          </p:txBody>
        </p:sp>
        <p:sp>
          <p:nvSpPr>
            <p:cNvPr id="25615" name="TextBox 16"/>
            <p:cNvSpPr txBox="1">
              <a:spLocks noChangeArrowheads="1"/>
            </p:cNvSpPr>
            <p:nvPr/>
          </p:nvSpPr>
          <p:spPr bwMode="auto">
            <a:xfrm>
              <a:off x="4342386" y="1972239"/>
              <a:ext cx="159952" cy="435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ctr" eaLnBrk="1" hangingPunct="1"/>
              <a:endParaRPr lang="x-none" altLang="x-none" sz="2667">
                <a:solidFill>
                  <a:schemeClr val="bg1"/>
                </a:solidFill>
              </a:endParaRPr>
            </a:p>
          </p:txBody>
        </p:sp>
        <p:cxnSp>
          <p:nvCxnSpPr>
            <p:cNvPr id="25616" name="Straight Arrow Connector 18"/>
            <p:cNvCxnSpPr>
              <a:cxnSpLocks noChangeShapeType="1"/>
            </p:cNvCxnSpPr>
            <p:nvPr/>
          </p:nvCxnSpPr>
          <p:spPr bwMode="auto">
            <a:xfrm>
              <a:off x="2214563" y="685800"/>
              <a:ext cx="1885950" cy="342900"/>
            </a:xfrm>
            <a:prstGeom prst="straightConnector1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 type="arrow" w="med" len="med"/>
                </a14:hiddenLine>
              </a:ext>
            </a:extLst>
          </p:spPr>
        </p:cxnSp>
        <p:cxnSp>
          <p:nvCxnSpPr>
            <p:cNvPr id="25617" name="Straight Arrow Connector 26"/>
            <p:cNvCxnSpPr>
              <a:cxnSpLocks noChangeShapeType="1"/>
            </p:cNvCxnSpPr>
            <p:nvPr/>
          </p:nvCxnSpPr>
          <p:spPr bwMode="auto">
            <a:xfrm flipV="1">
              <a:off x="2043113" y="1071563"/>
              <a:ext cx="1500187" cy="85725"/>
            </a:xfrm>
            <a:prstGeom prst="straightConnector1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 type="arrow" w="med" len="med"/>
                </a14:hiddenLine>
              </a:ext>
            </a:extLst>
          </p:spPr>
        </p:cxnSp>
        <p:sp>
          <p:nvSpPr>
            <p:cNvPr id="23" name="Rectangle 22"/>
            <p:cNvSpPr/>
            <p:nvPr/>
          </p:nvSpPr>
          <p:spPr bwMode="auto">
            <a:xfrm>
              <a:off x="671627" y="729508"/>
              <a:ext cx="1585334" cy="72767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  <a:extLst/>
          </p:spPr>
          <p:txBody>
            <a:bodyPr/>
            <a:lstStyle/>
            <a:p>
              <a:pPr eaLnBrk="1" hangingPunct="1">
                <a:defRPr/>
              </a:pPr>
              <a:r>
                <a:rPr lang="en-US" sz="2400">
                  <a:solidFill>
                    <a:srgbClr val="000000"/>
                  </a:solidFill>
                  <a:ea typeface="ヒラギノ角ゴ ProN W3" charset="0"/>
                </a:rPr>
                <a:t>Browser</a:t>
              </a:r>
              <a:endParaRPr lang="en-US" sz="2400">
                <a:ea typeface="ヒラギノ角ゴ ProN W3" charset="0"/>
              </a:endParaRPr>
            </a:p>
          </p:txBody>
        </p:sp>
        <p:sp>
          <p:nvSpPr>
            <p:cNvPr id="25619" name="TextBox 3"/>
            <p:cNvSpPr txBox="1">
              <a:spLocks noChangeArrowheads="1"/>
            </p:cNvSpPr>
            <p:nvPr/>
          </p:nvSpPr>
          <p:spPr bwMode="auto">
            <a:xfrm>
              <a:off x="1348580" y="0"/>
              <a:ext cx="159952" cy="435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ctr" eaLnBrk="1" hangingPunct="1"/>
              <a:endParaRPr lang="x-none" altLang="x-none" sz="2667">
                <a:solidFill>
                  <a:srgbClr val="000000"/>
                </a:solidFill>
              </a:endParaRPr>
            </a:p>
          </p:txBody>
        </p:sp>
        <p:sp>
          <p:nvSpPr>
            <p:cNvPr id="25620" name="Right Arrow 1"/>
            <p:cNvSpPr>
              <a:spLocks noChangeArrowheads="1"/>
            </p:cNvSpPr>
            <p:nvPr/>
          </p:nvSpPr>
          <p:spPr bwMode="auto">
            <a:xfrm>
              <a:off x="799920" y="86149"/>
              <a:ext cx="8014639" cy="428907"/>
            </a:xfrm>
            <a:prstGeom prst="rightArrow">
              <a:avLst>
                <a:gd name="adj1" fmla="val 50000"/>
                <a:gd name="adj2" fmla="val 50003"/>
              </a:avLst>
            </a:prstGeom>
            <a:blipFill dpi="0" rotWithShape="0">
              <a:blip r:embed="rId2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ctr" eaLnBrk="1" hangingPunct="1"/>
              <a:endParaRPr lang="x-none" altLang="x-none" sz="1467"/>
            </a:p>
          </p:txBody>
        </p:sp>
        <p:sp>
          <p:nvSpPr>
            <p:cNvPr id="25621" name="Can 24"/>
            <p:cNvSpPr>
              <a:spLocks noChangeArrowheads="1"/>
            </p:cNvSpPr>
            <p:nvPr/>
          </p:nvSpPr>
          <p:spPr bwMode="auto">
            <a:xfrm>
              <a:off x="415042" y="3900487"/>
              <a:ext cx="1050221" cy="942129"/>
            </a:xfrm>
            <a:prstGeom prst="can">
              <a:avLst>
                <a:gd name="adj" fmla="val 24999"/>
              </a:avLst>
            </a:prstGeom>
            <a:blipFill dpi="0" rotWithShape="0">
              <a:blip r:embed="rId2"/>
              <a:srcRect/>
              <a:tile tx="0" ty="0" sx="100000" sy="100000" flip="none" algn="tl"/>
            </a:blipFill>
            <a:ln w="2540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algn="ctr" eaLnBrk="1" hangingPunct="1"/>
              <a:r>
                <a:rPr lang="en-US" altLang="x-none" sz="2133" smtClean="0">
                  <a:solidFill>
                    <a:schemeClr val="bg1"/>
                  </a:solidFill>
                </a:rPr>
                <a:t>Django</a:t>
              </a:r>
              <a:endParaRPr lang="en-US" altLang="x-none" sz="2133" dirty="0">
                <a:solidFill>
                  <a:schemeClr val="bg1"/>
                </a:solidFill>
              </a:endParaRPr>
            </a:p>
            <a:p>
              <a:pPr algn="ctr" eaLnBrk="1" hangingPunct="1"/>
              <a:r>
                <a:rPr lang="en-US" altLang="x-none" sz="2133" dirty="0">
                  <a:solidFill>
                    <a:schemeClr val="bg1"/>
                  </a:solidFill>
                </a:rPr>
                <a:t>Code</a:t>
              </a:r>
            </a:p>
          </p:txBody>
        </p:sp>
        <p:pic>
          <p:nvPicPr>
            <p:cNvPr id="25622" name="Picture 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14825" y="1635125"/>
              <a:ext cx="557213" cy="422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623" name="Rectangle 28"/>
            <p:cNvSpPr>
              <a:spLocks noChangeArrowheads="1"/>
            </p:cNvSpPr>
            <p:nvPr/>
          </p:nvSpPr>
          <p:spPr bwMode="auto">
            <a:xfrm>
              <a:off x="2685826" y="729509"/>
              <a:ext cx="1585333" cy="727676"/>
            </a:xfrm>
            <a:prstGeom prst="rect">
              <a:avLst/>
            </a:prstGeom>
            <a:solidFill>
              <a:srgbClr val="A3A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x-none" sz="2667">
                  <a:solidFill>
                    <a:srgbClr val="000000"/>
                  </a:solidFill>
                </a:rPr>
                <a:t>Browser zap=42</a:t>
              </a:r>
              <a:endParaRPr lang="en-US" altLang="x-none" sz="2667"/>
            </a:p>
          </p:txBody>
        </p:sp>
        <p:sp>
          <p:nvSpPr>
            <p:cNvPr id="25624" name="Rectangle 31"/>
            <p:cNvSpPr>
              <a:spLocks noChangeArrowheads="1"/>
            </p:cNvSpPr>
            <p:nvPr/>
          </p:nvSpPr>
          <p:spPr bwMode="auto">
            <a:xfrm>
              <a:off x="4657870" y="729509"/>
              <a:ext cx="1585333" cy="727676"/>
            </a:xfrm>
            <a:prstGeom prst="rect">
              <a:avLst/>
            </a:prstGeom>
            <a:solidFill>
              <a:srgbClr val="A3A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x-none" sz="2667">
                  <a:solidFill>
                    <a:srgbClr val="000000"/>
                  </a:solidFill>
                </a:rPr>
                <a:t>Browser zap=42</a:t>
              </a:r>
              <a:endParaRPr lang="en-US" altLang="x-none" sz="2667"/>
            </a:p>
          </p:txBody>
        </p:sp>
        <p:sp>
          <p:nvSpPr>
            <p:cNvPr id="25625" name="Rectangle 32"/>
            <p:cNvSpPr>
              <a:spLocks noChangeArrowheads="1"/>
            </p:cNvSpPr>
            <p:nvPr/>
          </p:nvSpPr>
          <p:spPr bwMode="auto">
            <a:xfrm>
              <a:off x="7229225" y="729509"/>
              <a:ext cx="1585334" cy="727676"/>
            </a:xfrm>
            <a:prstGeom prst="rect">
              <a:avLst/>
            </a:prstGeom>
            <a:solidFill>
              <a:srgbClr val="A3A3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>
                  <a:solidFill>
                    <a:srgbClr val="FFFFFF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x-none" sz="2667">
                  <a:solidFill>
                    <a:srgbClr val="000000"/>
                  </a:solidFill>
                </a:rPr>
                <a:t>Browser zap=42</a:t>
              </a:r>
              <a:endParaRPr lang="en-US" altLang="x-none" sz="2667"/>
            </a:p>
          </p:txBody>
        </p:sp>
        <p:cxnSp>
          <p:nvCxnSpPr>
            <p:cNvPr id="25626" name="Straight Arrow Connector 4"/>
            <p:cNvCxnSpPr>
              <a:cxnSpLocks noChangeShapeType="1"/>
              <a:stCxn id="23" idx="2"/>
            </p:cNvCxnSpPr>
            <p:nvPr/>
          </p:nvCxnSpPr>
          <p:spPr bwMode="auto">
            <a:xfrm>
              <a:off x="1465263" y="1457325"/>
              <a:ext cx="63500" cy="1243013"/>
            </a:xfrm>
            <a:prstGeom prst="straightConnector1">
              <a:avLst/>
            </a:prstGeom>
            <a:noFill/>
            <a:ln w="76200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27" name="Straight Arrow Connector 35"/>
            <p:cNvCxnSpPr>
              <a:cxnSpLocks noChangeShapeType="1"/>
            </p:cNvCxnSpPr>
            <p:nvPr/>
          </p:nvCxnSpPr>
          <p:spPr bwMode="auto">
            <a:xfrm flipV="1">
              <a:off x="1528763" y="1457325"/>
              <a:ext cx="1671637" cy="1200150"/>
            </a:xfrm>
            <a:prstGeom prst="straightConnector1">
              <a:avLst/>
            </a:prstGeom>
            <a:noFill/>
            <a:ln w="76200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28" name="Straight Arrow Connector 36"/>
            <p:cNvCxnSpPr>
              <a:cxnSpLocks noChangeShapeType="1"/>
            </p:cNvCxnSpPr>
            <p:nvPr/>
          </p:nvCxnSpPr>
          <p:spPr bwMode="auto">
            <a:xfrm>
              <a:off x="5407467" y="1457185"/>
              <a:ext cx="0" cy="1182243"/>
            </a:xfrm>
            <a:prstGeom prst="straightConnector1">
              <a:avLst/>
            </a:prstGeom>
            <a:noFill/>
            <a:ln w="76200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29" name="Straight Arrow Connector 37"/>
            <p:cNvCxnSpPr>
              <a:cxnSpLocks noChangeShapeType="1"/>
            </p:cNvCxnSpPr>
            <p:nvPr/>
          </p:nvCxnSpPr>
          <p:spPr bwMode="auto">
            <a:xfrm>
              <a:off x="8021638" y="1457325"/>
              <a:ext cx="22225" cy="1220788"/>
            </a:xfrm>
            <a:prstGeom prst="straightConnector1">
              <a:avLst/>
            </a:prstGeom>
            <a:noFill/>
            <a:ln w="76200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630" name="Straight Arrow Connector 38"/>
            <p:cNvCxnSpPr>
              <a:cxnSpLocks noChangeShapeType="1"/>
            </p:cNvCxnSpPr>
            <p:nvPr/>
          </p:nvCxnSpPr>
          <p:spPr bwMode="auto">
            <a:xfrm flipH="1">
              <a:off x="3472077" y="1457326"/>
              <a:ext cx="6137" cy="1270083"/>
            </a:xfrm>
            <a:prstGeom prst="straightConnector1">
              <a:avLst/>
            </a:prstGeom>
            <a:noFill/>
            <a:ln w="76200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5602" name="TextBox 3"/>
          <p:cNvSpPr txBox="1">
            <a:spLocks noChangeArrowheads="1"/>
          </p:cNvSpPr>
          <p:nvPr/>
        </p:nvSpPr>
        <p:spPr bwMode="auto">
          <a:xfrm>
            <a:off x="3194051" y="2446867"/>
            <a:ext cx="982128" cy="420564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en-US" altLang="x-none" sz="2133">
                <a:solidFill>
                  <a:schemeClr val="bg1"/>
                </a:solidFill>
              </a:rPr>
              <a:t>zap=42</a:t>
            </a:r>
          </a:p>
        </p:txBody>
      </p:sp>
      <p:sp>
        <p:nvSpPr>
          <p:cNvPr id="25603" name="TextBox 4"/>
          <p:cNvSpPr txBox="1">
            <a:spLocks noChangeArrowheads="1"/>
          </p:cNvSpPr>
          <p:nvPr/>
        </p:nvSpPr>
        <p:spPr bwMode="auto">
          <a:xfrm>
            <a:off x="1985433" y="3755558"/>
            <a:ext cx="1488020" cy="379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en-US" altLang="x-none" sz="1867" smtClean="0">
                <a:solidFill>
                  <a:schemeClr val="bg1"/>
                </a:solidFill>
              </a:rPr>
              <a:t>set_cookie</a:t>
            </a:r>
            <a:r>
              <a:rPr lang="en-US" altLang="x-none" sz="1867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25604" name="TextBox 25"/>
          <p:cNvSpPr txBox="1">
            <a:spLocks noChangeArrowheads="1"/>
          </p:cNvSpPr>
          <p:nvPr/>
        </p:nvSpPr>
        <p:spPr bwMode="auto">
          <a:xfrm>
            <a:off x="3832996" y="3755558"/>
            <a:ext cx="2048934" cy="379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en-US" altLang="x-none" sz="1867" smtClean="0">
                <a:solidFill>
                  <a:schemeClr val="bg1"/>
                </a:solidFill>
              </a:rPr>
              <a:t>request.COOKIES</a:t>
            </a:r>
            <a:endParaRPr lang="en-US" altLang="x-none" sz="1867" dirty="0">
              <a:solidFill>
                <a:schemeClr val="bg1"/>
              </a:solidFill>
            </a:endParaRPr>
          </a:p>
        </p:txBody>
      </p:sp>
      <p:pic>
        <p:nvPicPr>
          <p:cNvPr id="25607" name="Picture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851" y="1898651"/>
            <a:ext cx="311149" cy="213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8" name="Picture 2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5251" y="1919818"/>
            <a:ext cx="311149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9" name="Picture 3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1" y="1902885"/>
            <a:ext cx="311151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TextBox 25"/>
          <p:cNvSpPr txBox="1">
            <a:spLocks noChangeArrowheads="1"/>
          </p:cNvSpPr>
          <p:nvPr/>
        </p:nvSpPr>
        <p:spPr bwMode="auto">
          <a:xfrm>
            <a:off x="6171864" y="3755558"/>
            <a:ext cx="2048934" cy="379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en-US" altLang="x-none" sz="1867" smtClean="0">
                <a:solidFill>
                  <a:schemeClr val="bg1"/>
                </a:solidFill>
              </a:rPr>
              <a:t>request.COOKIES</a:t>
            </a:r>
            <a:endParaRPr lang="en-US" altLang="x-none" sz="1867" dirty="0">
              <a:solidFill>
                <a:schemeClr val="bg1"/>
              </a:solidFill>
            </a:endParaRPr>
          </a:p>
        </p:txBody>
      </p:sp>
      <p:sp>
        <p:nvSpPr>
          <p:cNvPr id="33" name="TextBox 25"/>
          <p:cNvSpPr txBox="1">
            <a:spLocks noChangeArrowheads="1"/>
          </p:cNvSpPr>
          <p:nvPr/>
        </p:nvSpPr>
        <p:spPr bwMode="auto">
          <a:xfrm>
            <a:off x="9097434" y="3755558"/>
            <a:ext cx="2048934" cy="379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en-US" altLang="x-none" sz="1867" smtClean="0">
                <a:solidFill>
                  <a:schemeClr val="bg1"/>
                </a:solidFill>
              </a:rPr>
              <a:t>request.COOKIES</a:t>
            </a:r>
            <a:endParaRPr lang="en-US" altLang="x-none" sz="1867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4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5867" dirty="0" smtClean="0">
                <a:solidFill>
                  <a:srgbClr val="FFCC66"/>
                </a:solidFill>
              </a:rPr>
              <a:t>Django Sessions</a:t>
            </a:r>
            <a:endParaRPr lang="en-US" altLang="x-none" sz="5867" dirty="0">
              <a:solidFill>
                <a:srgbClr val="FFCC66"/>
              </a:solidFill>
            </a:endParaRPr>
          </a:p>
        </p:txBody>
      </p:sp>
      <p:sp>
        <p:nvSpPr>
          <p:cNvPr id="4" name="Rectangle 6"/>
          <p:cNvSpPr>
            <a:spLocks/>
          </p:cNvSpPr>
          <p:nvPr/>
        </p:nvSpPr>
        <p:spPr bwMode="auto">
          <a:xfrm>
            <a:off x="2212404" y="5766318"/>
            <a:ext cx="90149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>
              <a:spcBef>
                <a:spcPct val="0"/>
              </a:spcBef>
              <a:buSzTx/>
              <a:buNone/>
            </a:pPr>
            <a:r>
              <a:rPr lang="en-US" altLang="en-US" sz="2400" dirty="0">
                <a:ea typeface="ＭＳ Ｐゴシック" charset="-128"/>
              </a:rPr>
              <a:t>https://</a:t>
            </a:r>
            <a:r>
              <a:rPr lang="en-US" altLang="en-US" sz="2400" dirty="0" err="1">
                <a:ea typeface="ＭＳ Ｐゴシック" charset="-128"/>
              </a:rPr>
              <a:t>github.com</a:t>
            </a:r>
            <a:r>
              <a:rPr lang="en-US" altLang="en-US" sz="2400" dirty="0">
                <a:ea typeface="ＭＳ Ｐゴシック" charset="-128"/>
              </a:rPr>
              <a:t>/csev/dj4e-samples/blob/master/session/home/</a:t>
            </a:r>
            <a:r>
              <a:rPr lang="en-US" altLang="en-US" sz="2400" dirty="0" err="1">
                <a:ea typeface="ＭＳ Ｐゴシック" charset="-128"/>
              </a:rPr>
              <a:t>views.py</a:t>
            </a:r>
            <a:endParaRPr lang="en-US" altLang="en-US" sz="2400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557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>
          <a:xfrm>
            <a:off x="20" y="11704"/>
            <a:ext cx="12191980" cy="68579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33342" y="278098"/>
            <a:ext cx="7215642" cy="634779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73960" y="278098"/>
            <a:ext cx="2465935" cy="634779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Browser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87216" y="870579"/>
            <a:ext cx="5702276" cy="5548575"/>
          </a:xfrm>
          <a:prstGeom prst="rect">
            <a:avLst/>
          </a:prstGeom>
          <a:solidFill>
            <a:srgbClr val="00206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err="1" smtClean="0"/>
              <a:t>DJango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87216" y="404858"/>
            <a:ext cx="129529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err="1" smtClean="0"/>
              <a:t>WGSIConfig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490044" y="2616455"/>
            <a:ext cx="1086678" cy="47618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urls.py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490044" y="3647360"/>
            <a:ext cx="1086678" cy="101036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views.py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Can 10"/>
          <p:cNvSpPr/>
          <p:nvPr/>
        </p:nvSpPr>
        <p:spPr>
          <a:xfrm>
            <a:off x="9813128" y="5473706"/>
            <a:ext cx="1577009" cy="646266"/>
          </a:xfrm>
          <a:prstGeom prst="ca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8588892" y="3775186"/>
            <a:ext cx="1367113" cy="516836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Templates</a:t>
            </a:r>
            <a:endParaRPr lang="en-US" dirty="0" smtClean="0"/>
          </a:p>
        </p:txBody>
      </p:sp>
      <p:sp>
        <p:nvSpPr>
          <p:cNvPr id="16" name="Rounded Rectangle 15"/>
          <p:cNvSpPr/>
          <p:nvPr/>
        </p:nvSpPr>
        <p:spPr>
          <a:xfrm>
            <a:off x="7933975" y="404637"/>
            <a:ext cx="1603514" cy="369554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settings.py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7208365" y="589414"/>
            <a:ext cx="725611" cy="1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999929" y="404637"/>
            <a:ext cx="516835" cy="6105958"/>
          </a:xfrm>
          <a:prstGeom prst="rect">
            <a:avLst/>
          </a:prstGeom>
          <a:solidFill>
            <a:srgbClr val="00206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N</a:t>
            </a:r>
          </a:p>
          <a:p>
            <a:pPr algn="ctr"/>
            <a:r>
              <a:rPr lang="en-US" dirty="0" smtClean="0"/>
              <a:t>G</a:t>
            </a:r>
          </a:p>
          <a:p>
            <a:pPr algn="ctr"/>
            <a:r>
              <a:rPr lang="en-US" dirty="0" smtClean="0"/>
              <a:t>I</a:t>
            </a:r>
          </a:p>
          <a:p>
            <a:pPr algn="ctr"/>
            <a:r>
              <a:rPr lang="en-US" dirty="0" smtClean="0"/>
              <a:t>N</a:t>
            </a:r>
            <a:br>
              <a:rPr lang="en-US" dirty="0" smtClean="0"/>
            </a:br>
            <a:r>
              <a:rPr lang="en-US" dirty="0" smtClean="0"/>
              <a:t>X</a:t>
            </a:r>
          </a:p>
          <a:p>
            <a:pPr algn="ctr"/>
            <a:endParaRPr lang="en-US" dirty="0"/>
          </a:p>
        </p:txBody>
      </p:sp>
      <p:cxnSp>
        <p:nvCxnSpPr>
          <p:cNvPr id="34" name="Straight Arrow Connector 33"/>
          <p:cNvCxnSpPr>
            <a:stCxn id="13" idx="1"/>
            <a:endCxn id="10" idx="3"/>
          </p:cNvCxnSpPr>
          <p:nvPr/>
        </p:nvCxnSpPr>
        <p:spPr>
          <a:xfrm flipH="1">
            <a:off x="7576722" y="4033604"/>
            <a:ext cx="1012170" cy="1189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4" idx="1"/>
            <a:endCxn id="10" idx="3"/>
          </p:cNvCxnSpPr>
          <p:nvPr/>
        </p:nvCxnSpPr>
        <p:spPr>
          <a:xfrm flipH="1" flipV="1">
            <a:off x="7576722" y="4152543"/>
            <a:ext cx="1007231" cy="486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1" idx="2"/>
            <a:endCxn id="49" idx="3"/>
          </p:cNvCxnSpPr>
          <p:nvPr/>
        </p:nvCxnSpPr>
        <p:spPr>
          <a:xfrm flipH="1">
            <a:off x="9437188" y="5796839"/>
            <a:ext cx="37594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8583953" y="4388410"/>
            <a:ext cx="1355820" cy="501686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forms.py</a:t>
            </a:r>
            <a:endParaRPr lang="en-US" dirty="0"/>
          </a:p>
        </p:txBody>
      </p:sp>
      <p:sp>
        <p:nvSpPr>
          <p:cNvPr id="49" name="Rounded Rectangle 48"/>
          <p:cNvSpPr/>
          <p:nvPr/>
        </p:nvSpPr>
        <p:spPr>
          <a:xfrm>
            <a:off x="8028559" y="5534564"/>
            <a:ext cx="1408629" cy="52455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models.py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0" name="Straight Arrow Connector 59"/>
          <p:cNvCxnSpPr>
            <a:endCxn id="10" idx="0"/>
          </p:cNvCxnSpPr>
          <p:nvPr/>
        </p:nvCxnSpPr>
        <p:spPr>
          <a:xfrm>
            <a:off x="7033383" y="3106920"/>
            <a:ext cx="0" cy="54044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49" idx="1"/>
            <a:endCxn id="10" idx="2"/>
          </p:cNvCxnSpPr>
          <p:nvPr/>
        </p:nvCxnSpPr>
        <p:spPr>
          <a:xfrm flipH="1" flipV="1">
            <a:off x="7033383" y="4657725"/>
            <a:ext cx="995176" cy="1139114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Cloud Callout 72"/>
          <p:cNvSpPr/>
          <p:nvPr/>
        </p:nvSpPr>
        <p:spPr>
          <a:xfrm>
            <a:off x="3585593" y="2064215"/>
            <a:ext cx="934720" cy="653442"/>
          </a:xfrm>
          <a:prstGeom prst="cloudCallout">
            <a:avLst>
              <a:gd name="adj1" fmla="val 906"/>
              <a:gd name="adj2" fmla="val -12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1078762" y="404637"/>
            <a:ext cx="516835" cy="6105958"/>
          </a:xfrm>
          <a:prstGeom prst="rect">
            <a:avLst/>
          </a:prstGeom>
          <a:solidFill>
            <a:srgbClr val="00206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</a:p>
          <a:p>
            <a:pPr algn="ctr"/>
            <a:r>
              <a:rPr lang="en-US" dirty="0" smtClean="0"/>
              <a:t>O</a:t>
            </a:r>
          </a:p>
          <a:p>
            <a:pPr algn="ctr"/>
            <a:r>
              <a:rPr lang="en-US" dirty="0" smtClean="0"/>
              <a:t>M</a:t>
            </a:r>
            <a:endParaRPr lang="en-US" dirty="0"/>
          </a:p>
        </p:txBody>
      </p:sp>
      <p:sp>
        <p:nvSpPr>
          <p:cNvPr id="78" name="Rounded Rectangle 77"/>
          <p:cNvSpPr/>
          <p:nvPr/>
        </p:nvSpPr>
        <p:spPr>
          <a:xfrm>
            <a:off x="2088487" y="2703730"/>
            <a:ext cx="1230519" cy="94779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Parse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Response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908003" y="4073744"/>
            <a:ext cx="1419280" cy="2345410"/>
          </a:xfrm>
          <a:prstGeom prst="rect">
            <a:avLst/>
          </a:prstGeom>
          <a:solidFill>
            <a:schemeClr val="tx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dirty="0" err="1" smtClean="0"/>
              <a:t>Javascript</a:t>
            </a:r>
            <a:endParaRPr lang="en-US" dirty="0"/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2497" y="2609953"/>
            <a:ext cx="1473755" cy="1105316"/>
          </a:xfrm>
          <a:prstGeom prst="rect">
            <a:avLst/>
          </a:prstGeom>
        </p:spPr>
      </p:pic>
      <p:cxnSp>
        <p:nvCxnSpPr>
          <p:cNvPr id="43" name="Straight Arrow Connector 42"/>
          <p:cNvCxnSpPr>
            <a:stCxn id="48" idx="3"/>
            <a:endCxn id="63" idx="1"/>
          </p:cNvCxnSpPr>
          <p:nvPr/>
        </p:nvCxnSpPr>
        <p:spPr>
          <a:xfrm>
            <a:off x="1381137" y="1532182"/>
            <a:ext cx="4825417" cy="13463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0" idx="1"/>
            <a:endCxn id="78" idx="3"/>
          </p:cNvCxnSpPr>
          <p:nvPr/>
        </p:nvCxnSpPr>
        <p:spPr>
          <a:xfrm flipH="1" flipV="1">
            <a:off x="3319006" y="3177625"/>
            <a:ext cx="3171038" cy="97491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78" idx="1"/>
            <a:endCxn id="77" idx="3"/>
          </p:cNvCxnSpPr>
          <p:nvPr/>
        </p:nvCxnSpPr>
        <p:spPr>
          <a:xfrm flipH="1">
            <a:off x="1595597" y="3177625"/>
            <a:ext cx="492890" cy="279991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48" idx="2"/>
          </p:cNvCxnSpPr>
          <p:nvPr/>
        </p:nvCxnSpPr>
        <p:spPr>
          <a:xfrm flipV="1">
            <a:off x="691404" y="1668102"/>
            <a:ext cx="345527" cy="138455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77" idx="1"/>
          </p:cNvCxnSpPr>
          <p:nvPr/>
        </p:nvCxnSpPr>
        <p:spPr>
          <a:xfrm flipH="1" flipV="1">
            <a:off x="669158" y="3052660"/>
            <a:ext cx="409604" cy="40495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92725" y="1396262"/>
            <a:ext cx="688412" cy="27184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Click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7033383" y="3106920"/>
            <a:ext cx="249124" cy="57819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6772277" y="3106920"/>
            <a:ext cx="261106" cy="54044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501" y="746381"/>
            <a:ext cx="815268" cy="566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" name="Rounded Rectangle 62"/>
          <p:cNvSpPr/>
          <p:nvPr/>
        </p:nvSpPr>
        <p:spPr>
          <a:xfrm>
            <a:off x="6206554" y="1328915"/>
            <a:ext cx="1639544" cy="675810"/>
          </a:xfrm>
          <a:prstGeom prst="roundRect">
            <a:avLst/>
          </a:prstGeom>
          <a:solidFill>
            <a:srgbClr val="FF7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Session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Middleware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0" name="Straight Arrow Connector 79"/>
          <p:cNvCxnSpPr>
            <a:endCxn id="63" idx="3"/>
          </p:cNvCxnSpPr>
          <p:nvPr/>
        </p:nvCxnSpPr>
        <p:spPr>
          <a:xfrm flipH="1" flipV="1">
            <a:off x="7846098" y="1666820"/>
            <a:ext cx="2329331" cy="479618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63" idx="2"/>
            <a:endCxn id="9" idx="0"/>
          </p:cNvCxnSpPr>
          <p:nvPr/>
        </p:nvCxnSpPr>
        <p:spPr>
          <a:xfrm>
            <a:off x="7026326" y="2004725"/>
            <a:ext cx="7057" cy="61173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 flipH="1">
            <a:off x="7530973" y="2123664"/>
            <a:ext cx="2644456" cy="1561452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an 27"/>
          <p:cNvSpPr>
            <a:spLocks noChangeArrowheads="1"/>
          </p:cNvSpPr>
          <p:nvPr/>
        </p:nvSpPr>
        <p:spPr bwMode="auto">
          <a:xfrm>
            <a:off x="10179158" y="2592571"/>
            <a:ext cx="514349" cy="514349"/>
          </a:xfrm>
          <a:prstGeom prst="can">
            <a:avLst>
              <a:gd name="adj" fmla="val 25000"/>
            </a:avLst>
          </a:prstGeom>
          <a:solidFill>
            <a:srgbClr val="00FFFF"/>
          </a:solidFill>
          <a:ln>
            <a:noFill/>
          </a:ln>
          <a:extLst>
            <a:ext uri="{91240B29-F687-4f45-9708-019B960494DF}"/>
          </a:extLst>
        </p:spPr>
        <p:txBody>
          <a:bodyPr anchor="ctr"/>
          <a:lstStyle>
            <a:lvl1pPr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2100">
                <a:solidFill>
                  <a:schemeClr val="bg1"/>
                </a:solidFill>
              </a:rPr>
              <a:t>42</a:t>
            </a:r>
          </a:p>
        </p:txBody>
      </p:sp>
      <p:sp>
        <p:nvSpPr>
          <p:cNvPr id="50" name="Can 29"/>
          <p:cNvSpPr>
            <a:spLocks noChangeArrowheads="1"/>
          </p:cNvSpPr>
          <p:nvPr/>
        </p:nvSpPr>
        <p:spPr bwMode="auto">
          <a:xfrm>
            <a:off x="10179157" y="1878292"/>
            <a:ext cx="514351" cy="514349"/>
          </a:xfrm>
          <a:prstGeom prst="can">
            <a:avLst>
              <a:gd name="adj" fmla="val 25000"/>
            </a:avLst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en-US" altLang="x-none">
                <a:solidFill>
                  <a:schemeClr val="bg1"/>
                </a:solidFill>
              </a:rPr>
              <a:t>6f</a:t>
            </a:r>
            <a:endParaRPr lang="en-US" altLang="x-none"/>
          </a:p>
        </p:txBody>
      </p:sp>
      <p:sp>
        <p:nvSpPr>
          <p:cNvPr id="51" name="Can 30"/>
          <p:cNvSpPr>
            <a:spLocks noChangeArrowheads="1"/>
          </p:cNvSpPr>
          <p:nvPr/>
        </p:nvSpPr>
        <p:spPr bwMode="auto">
          <a:xfrm>
            <a:off x="10179158" y="1221318"/>
            <a:ext cx="514349" cy="514349"/>
          </a:xfrm>
          <a:prstGeom prst="can">
            <a:avLst>
              <a:gd name="adj" fmla="val 25000"/>
            </a:avLst>
          </a:prstGeom>
          <a:solidFill>
            <a:srgbClr val="00FFFF"/>
          </a:solidFill>
          <a:ln>
            <a:noFill/>
          </a:ln>
          <a:extLst>
            <a:ext uri="{91240B29-F687-4f45-9708-019B960494DF}"/>
          </a:extLst>
        </p:spPr>
        <p:txBody>
          <a:bodyPr anchor="ctr"/>
          <a:lstStyle>
            <a:lvl1pPr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2100">
                <a:solidFill>
                  <a:srgbClr val="000000"/>
                </a:solidFill>
              </a:rPr>
              <a:t>3e</a:t>
            </a:r>
          </a:p>
        </p:txBody>
      </p:sp>
    </p:spTree>
    <p:extLst>
      <p:ext uri="{BB962C8B-B14F-4D97-AF65-F5344CB8AC3E}">
        <p14:creationId xmlns:p14="http://schemas.microsoft.com/office/powerpoint/2010/main" val="293665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5600">
                <a:solidFill>
                  <a:srgbClr val="FFCC66"/>
                </a:solidFill>
              </a:rPr>
              <a:t>In the Server - Sessions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560903">
              <a:spcBef>
                <a:spcPts val="2633"/>
              </a:spcBef>
            </a:pPr>
            <a:r>
              <a:rPr lang="en-US" altLang="x-none" sz="2667" dirty="0"/>
              <a:t>In most server applications, as soon as we </a:t>
            </a:r>
            <a:r>
              <a:rPr lang="en-US" altLang="x-none" sz="2667" dirty="0" smtClean="0"/>
              <a:t>start a session for a </a:t>
            </a:r>
            <a:r>
              <a:rPr lang="en-US" altLang="x-none" sz="2667" dirty="0"/>
              <a:t>new (unmarked) browser we create a session.</a:t>
            </a:r>
          </a:p>
          <a:p>
            <a:pPr marL="560903">
              <a:spcBef>
                <a:spcPts val="2633"/>
              </a:spcBef>
            </a:pPr>
            <a:r>
              <a:rPr lang="en-US" altLang="x-none" sz="2667" dirty="0"/>
              <a:t>We set a session cookie to be stored in the browser, which indicates the session id in use – gives this browser a unique </a:t>
            </a:r>
            <a:r>
              <a:rPr lang="en-US" altLang="en-US" sz="2667" dirty="0"/>
              <a:t>“</a:t>
            </a:r>
            <a:r>
              <a:rPr lang="en-US" altLang="x-none" sz="2667" dirty="0"/>
              <a:t>mark</a:t>
            </a:r>
            <a:r>
              <a:rPr lang="en-US" altLang="en-US" sz="2667" dirty="0"/>
              <a:t>”</a:t>
            </a:r>
            <a:r>
              <a:rPr lang="en-US" altLang="x-none" sz="2667" dirty="0"/>
              <a:t>.</a:t>
            </a:r>
          </a:p>
          <a:p>
            <a:pPr marL="560903">
              <a:spcBef>
                <a:spcPts val="2633"/>
              </a:spcBef>
            </a:pPr>
            <a:r>
              <a:rPr lang="en-US" altLang="x-none" sz="2667" dirty="0"/>
              <a:t>The creation and destruction of sessions is handled by a </a:t>
            </a:r>
            <a:r>
              <a:rPr lang="en-US" altLang="x-none" sz="2667" dirty="0" smtClean="0"/>
              <a:t>Django middleware that </a:t>
            </a:r>
            <a:r>
              <a:rPr lang="en-US" altLang="x-none" sz="2667" dirty="0"/>
              <a:t>we use in our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326074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5600">
                <a:solidFill>
                  <a:srgbClr val="FFCC66"/>
                </a:solidFill>
              </a:rPr>
              <a:t>Session Identifier</a:t>
            </a:r>
          </a:p>
        </p:txBody>
      </p:sp>
      <p:sp>
        <p:nvSpPr>
          <p:cNvPr id="32770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189" indent="-457189">
              <a:spcBef>
                <a:spcPts val="2625"/>
              </a:spcBef>
              <a:defRPr/>
            </a:pPr>
            <a:r>
              <a:rPr lang="en-US" sz="2700"/>
              <a:t>A large, random number that we place in a browser cookie the first time we encounter a browser</a:t>
            </a:r>
          </a:p>
          <a:p>
            <a:pPr marL="457189" indent="-457189">
              <a:spcBef>
                <a:spcPts val="2625"/>
              </a:spcBef>
              <a:defRPr/>
            </a:pPr>
            <a:r>
              <a:rPr lang="en-US" sz="2700"/>
              <a:t>This number is used to pick from the many sessions that the server has active at any one time. </a:t>
            </a:r>
          </a:p>
          <a:p>
            <a:pPr marL="457189" indent="-457189">
              <a:spcBef>
                <a:spcPts val="2625"/>
              </a:spcBef>
              <a:defRPr/>
            </a:pPr>
            <a:r>
              <a:rPr lang="en-US" sz="2700"/>
              <a:t>Server software stores data in the session that it wants to have from one request to another from the same browser.</a:t>
            </a:r>
          </a:p>
          <a:p>
            <a:pPr marL="457189" indent="-457189">
              <a:spcBef>
                <a:spcPts val="2625"/>
              </a:spcBef>
              <a:defRPr/>
            </a:pPr>
            <a:r>
              <a:rPr lang="en-US" sz="2700"/>
              <a:t>Shopping cart or login information is stored in the session in the server.</a:t>
            </a:r>
          </a:p>
        </p:txBody>
      </p:sp>
    </p:spTree>
    <p:extLst>
      <p:ext uri="{BB962C8B-B14F-4D97-AF65-F5344CB8AC3E}">
        <p14:creationId xmlns:p14="http://schemas.microsoft.com/office/powerpoint/2010/main" val="1784121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Middleware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80368" y="1971675"/>
            <a:ext cx="8831264" cy="2585323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MIDDLEWARE = [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 err="1">
                <a:solidFill>
                  <a:srgbClr val="B42419"/>
                </a:solidFill>
                <a:latin typeface="Menlo-Regular" charset="0"/>
              </a:rPr>
              <a:t>django.middleware.security.SecurityMiddleware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 err="1">
                <a:solidFill>
                  <a:srgbClr val="B42419"/>
                </a:solidFill>
                <a:latin typeface="Menlo-Regular" charset="0"/>
              </a:rPr>
              <a:t>django.contrib.sessions.middleware.SessionMiddleware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 err="1">
                <a:solidFill>
                  <a:srgbClr val="B42419"/>
                </a:solidFill>
                <a:latin typeface="Menlo-Regular" charset="0"/>
              </a:rPr>
              <a:t>django.middleware.common.CommonMiddleware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 err="1">
                <a:solidFill>
                  <a:srgbClr val="B42419"/>
                </a:solidFill>
                <a:latin typeface="Menlo-Regular" charset="0"/>
              </a:rPr>
              <a:t>django.middleware.csrf.CsrfViewMiddleware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 err="1">
                <a:solidFill>
                  <a:srgbClr val="B42419"/>
                </a:solidFill>
                <a:latin typeface="Menlo-Regular" charset="0"/>
              </a:rPr>
              <a:t>django.contrib.auth.middleware.AuthenticationMiddleware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 err="1">
                <a:solidFill>
                  <a:srgbClr val="B42419"/>
                </a:solidFill>
                <a:latin typeface="Menlo-Regular" charset="0"/>
              </a:rPr>
              <a:t>django.contrib.messages.middleware.MessageMiddleware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 err="1">
                <a:solidFill>
                  <a:srgbClr val="B42419"/>
                </a:solidFill>
                <a:latin typeface="Menlo-Regular" charset="0"/>
              </a:rPr>
              <a:t>django.middleware.clickjacking.XFrameOptionsMiddleware</a:t>
            </a:r>
            <a:r>
              <a:rPr lang="en-US" dirty="0">
                <a:solidFill>
                  <a:srgbClr val="B42419"/>
                </a:solidFill>
                <a:latin typeface="Menlo-Regula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,</a:t>
            </a:r>
          </a:p>
          <a:p>
            <a:r>
              <a:rPr lang="mr-IN" dirty="0">
                <a:solidFill>
                  <a:srgbClr val="000000"/>
                </a:solidFill>
                <a:latin typeface="Menlo-Regular" charset="0"/>
              </a:rPr>
              <a:t>]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10001250" y="1814513"/>
            <a:ext cx="1352551" cy="928687"/>
          </a:xfrm>
          <a:prstGeom prst="straightConnector1">
            <a:avLst/>
          </a:prstGeom>
          <a:ln w="57150">
            <a:solidFill>
              <a:srgbClr val="FF7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6"/>
          <p:cNvSpPr>
            <a:spLocks/>
          </p:cNvSpPr>
          <p:nvPr/>
        </p:nvSpPr>
        <p:spPr bwMode="auto">
          <a:xfrm>
            <a:off x="1366596" y="5737743"/>
            <a:ext cx="945880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>
              <a:spcBef>
                <a:spcPct val="0"/>
              </a:spcBef>
              <a:buSzTx/>
              <a:buNone/>
            </a:pPr>
            <a:r>
              <a:rPr lang="en-US" altLang="en-US" sz="2400" dirty="0">
                <a:ea typeface="ＭＳ Ｐゴシック" charset="-128"/>
              </a:rPr>
              <a:t>https://</a:t>
            </a:r>
            <a:r>
              <a:rPr lang="en-US" altLang="en-US" sz="2400" dirty="0" err="1" smtClean="0">
                <a:ea typeface="ＭＳ Ｐゴシック" charset="-128"/>
              </a:rPr>
              <a:t>github.com</a:t>
            </a:r>
            <a:r>
              <a:rPr lang="en-US" altLang="en-US" sz="2400" dirty="0" smtClean="0">
                <a:ea typeface="ＭＳ Ｐゴシック" charset="-128"/>
              </a:rPr>
              <a:t>/csev/dj4e-samples/blob/master/session/session/</a:t>
            </a:r>
            <a:r>
              <a:rPr lang="en-US" altLang="en-US" sz="2400" dirty="0" err="1" smtClean="0">
                <a:ea typeface="ＭＳ Ｐゴシック" charset="-128"/>
              </a:rPr>
              <a:t>settings.py</a:t>
            </a:r>
            <a:endParaRPr lang="en-US" altLang="en-US" sz="2400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3534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</a:t>
            </a:r>
            <a:r>
              <a:rPr lang="mr-IN" dirty="0" smtClean="0"/>
              <a:t>–</a:t>
            </a:r>
            <a:r>
              <a:rPr lang="en-US" dirty="0" smtClean="0"/>
              <a:t> Store Sessions in the Database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889560" y="2143125"/>
            <a:ext cx="8412880" cy="313932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$ python3 </a:t>
            </a:r>
            <a:r>
              <a:rPr lang="en-US" dirty="0" err="1">
                <a:solidFill>
                  <a:srgbClr val="000000"/>
                </a:solidFill>
                <a:latin typeface="Menlo-Regular" charset="0"/>
              </a:rPr>
              <a:t>manage.py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 migrate</a:t>
            </a:r>
          </a:p>
          <a:p>
            <a:r>
              <a:rPr lang="en-US" b="1" dirty="0">
                <a:solidFill>
                  <a:srgbClr val="2EAEBB"/>
                </a:solidFill>
                <a:latin typeface="Menlo-Bold" charset="0"/>
              </a:rPr>
              <a:t>Operations to perform:</a:t>
            </a:r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Menlo-Bold" charset="0"/>
              </a:rPr>
              <a:t>  Apply all migrations: 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admin, </a:t>
            </a:r>
            <a:r>
              <a:rPr lang="en-US" dirty="0" err="1">
                <a:solidFill>
                  <a:srgbClr val="000000"/>
                </a:solidFill>
                <a:latin typeface="Menlo-Regular" charset="0"/>
              </a:rPr>
              <a:t>auth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Menlo-Regular" charset="0"/>
              </a:rPr>
              <a:t>contenttypes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, sessions</a:t>
            </a:r>
          </a:p>
          <a:p>
            <a:r>
              <a:rPr lang="en-US" b="1" dirty="0">
                <a:solidFill>
                  <a:srgbClr val="2EAEBB"/>
                </a:solidFill>
                <a:latin typeface="Menlo-Bold" charset="0"/>
              </a:rPr>
              <a:t>Running migrations:</a:t>
            </a:r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Applying contenttypes.0001_initial...</a:t>
            </a:r>
            <a:r>
              <a:rPr lang="en-US" b="1" dirty="0">
                <a:solidFill>
                  <a:srgbClr val="2FB41D"/>
                </a:solidFill>
                <a:latin typeface="Menlo-Bold" charset="0"/>
              </a:rPr>
              <a:t> OK</a:t>
            </a:r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Applying auth.0001_initial...</a:t>
            </a:r>
            <a:r>
              <a:rPr lang="en-US" b="1" dirty="0">
                <a:solidFill>
                  <a:srgbClr val="2FB41D"/>
                </a:solidFill>
                <a:latin typeface="Menlo-Bold" charset="0"/>
              </a:rPr>
              <a:t> OK</a:t>
            </a:r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Applying admin.0001_initial...</a:t>
            </a:r>
            <a:r>
              <a:rPr lang="en-US" b="1" dirty="0">
                <a:solidFill>
                  <a:srgbClr val="2FB41D"/>
                </a:solidFill>
                <a:latin typeface="Menlo-Bold" charset="0"/>
              </a:rPr>
              <a:t> OK</a:t>
            </a:r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Applying admin.0002_logentry_remove_auto_add...</a:t>
            </a:r>
            <a:r>
              <a:rPr lang="en-US" b="1" dirty="0">
                <a:solidFill>
                  <a:srgbClr val="2FB41D"/>
                </a:solidFill>
                <a:latin typeface="Menlo-Bold" charset="0"/>
              </a:rPr>
              <a:t> </a:t>
            </a:r>
            <a:r>
              <a:rPr lang="en-US" b="1" dirty="0" smtClean="0">
                <a:solidFill>
                  <a:srgbClr val="2FB41D"/>
                </a:solidFill>
                <a:latin typeface="Menlo-Bold" charset="0"/>
              </a:rPr>
              <a:t>OK</a:t>
            </a:r>
          </a:p>
          <a:p>
            <a:r>
              <a:rPr lang="en-US" b="1" dirty="0" smtClean="0">
                <a:solidFill>
                  <a:srgbClr val="2FB41D"/>
                </a:solidFill>
                <a:latin typeface="Menlo-Bold" charset="0"/>
              </a:rPr>
              <a:t>...</a:t>
            </a:r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Menlo-Regular" charset="0"/>
              </a:rPr>
              <a:t>  Applying </a:t>
            </a:r>
            <a:r>
              <a:rPr lang="en-US" dirty="0">
                <a:solidFill>
                  <a:srgbClr val="000000"/>
                </a:solidFill>
                <a:latin typeface="Menlo-Regular" charset="0"/>
              </a:rPr>
              <a:t>auth.0009_alter_user_last_name_max_length...</a:t>
            </a:r>
            <a:r>
              <a:rPr lang="en-US" b="1" dirty="0">
                <a:solidFill>
                  <a:srgbClr val="2FB41D"/>
                </a:solidFill>
                <a:latin typeface="Menlo-Bold" charset="0"/>
              </a:rPr>
              <a:t> OK</a:t>
            </a:r>
            <a:endParaRPr lang="en-US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Menlo-Regular" charset="0"/>
              </a:rPr>
              <a:t>  Applying sessions.0001_initial...</a:t>
            </a:r>
            <a:r>
              <a:rPr lang="en-US" b="1" dirty="0">
                <a:solidFill>
                  <a:srgbClr val="2FB41D"/>
                </a:solidFill>
                <a:latin typeface="Menlo-Bold" charset="0"/>
              </a:rPr>
              <a:t> OK</a:t>
            </a:r>
            <a:endParaRPr lang="en-US" dirty="0">
              <a:solidFill>
                <a:srgbClr val="000000"/>
              </a:solidFill>
              <a:latin typeface="Menlo-Regular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7343776" y="5086350"/>
            <a:ext cx="3886199" cy="357188"/>
          </a:xfrm>
          <a:prstGeom prst="straightConnector1">
            <a:avLst/>
          </a:prstGeom>
          <a:ln w="57150">
            <a:solidFill>
              <a:srgbClr val="FF7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635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>
          <a:xfrm>
            <a:off x="20" y="11704"/>
            <a:ext cx="12191980" cy="68579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33342" y="278098"/>
            <a:ext cx="7215642" cy="634779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73960" y="278098"/>
            <a:ext cx="2465935" cy="6347791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Browser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987216" y="870579"/>
            <a:ext cx="5702276" cy="5548575"/>
          </a:xfrm>
          <a:prstGeom prst="rect">
            <a:avLst/>
          </a:prstGeom>
          <a:solidFill>
            <a:srgbClr val="00206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err="1" smtClean="0"/>
              <a:t>DJango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87216" y="404858"/>
            <a:ext cx="129529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err="1" smtClean="0"/>
              <a:t>WGSIConfig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490044" y="2616455"/>
            <a:ext cx="1086678" cy="47618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urls.py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490044" y="3647360"/>
            <a:ext cx="1086678" cy="1010365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views.py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Can 10"/>
          <p:cNvSpPr/>
          <p:nvPr/>
        </p:nvSpPr>
        <p:spPr>
          <a:xfrm>
            <a:off x="9813128" y="5473706"/>
            <a:ext cx="1577009" cy="646266"/>
          </a:xfrm>
          <a:prstGeom prst="ca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8588892" y="3775186"/>
            <a:ext cx="1367113" cy="516836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Templates</a:t>
            </a:r>
            <a:endParaRPr lang="en-US" dirty="0" smtClean="0"/>
          </a:p>
        </p:txBody>
      </p:sp>
      <p:sp>
        <p:nvSpPr>
          <p:cNvPr id="16" name="Rounded Rectangle 15"/>
          <p:cNvSpPr/>
          <p:nvPr/>
        </p:nvSpPr>
        <p:spPr>
          <a:xfrm>
            <a:off x="7933975" y="404637"/>
            <a:ext cx="1603514" cy="369554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settings.py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7208365" y="589414"/>
            <a:ext cx="725611" cy="1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999929" y="404637"/>
            <a:ext cx="516835" cy="6105958"/>
          </a:xfrm>
          <a:prstGeom prst="rect">
            <a:avLst/>
          </a:prstGeom>
          <a:solidFill>
            <a:srgbClr val="00206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N</a:t>
            </a:r>
          </a:p>
          <a:p>
            <a:pPr algn="ctr"/>
            <a:r>
              <a:rPr lang="en-US" dirty="0" smtClean="0"/>
              <a:t>G</a:t>
            </a:r>
          </a:p>
          <a:p>
            <a:pPr algn="ctr"/>
            <a:r>
              <a:rPr lang="en-US" dirty="0" smtClean="0"/>
              <a:t>I</a:t>
            </a:r>
          </a:p>
          <a:p>
            <a:pPr algn="ctr"/>
            <a:r>
              <a:rPr lang="en-US" dirty="0" smtClean="0"/>
              <a:t>N</a:t>
            </a:r>
            <a:br>
              <a:rPr lang="en-US" dirty="0" smtClean="0"/>
            </a:br>
            <a:r>
              <a:rPr lang="en-US" dirty="0" smtClean="0"/>
              <a:t>X</a:t>
            </a:r>
          </a:p>
          <a:p>
            <a:pPr algn="ctr"/>
            <a:endParaRPr lang="en-US" dirty="0"/>
          </a:p>
        </p:txBody>
      </p:sp>
      <p:cxnSp>
        <p:nvCxnSpPr>
          <p:cNvPr id="34" name="Straight Arrow Connector 33"/>
          <p:cNvCxnSpPr>
            <a:stCxn id="13" idx="1"/>
            <a:endCxn id="10" idx="3"/>
          </p:cNvCxnSpPr>
          <p:nvPr/>
        </p:nvCxnSpPr>
        <p:spPr>
          <a:xfrm flipH="1">
            <a:off x="7576722" y="4033604"/>
            <a:ext cx="1012170" cy="1189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4" idx="1"/>
            <a:endCxn id="10" idx="3"/>
          </p:cNvCxnSpPr>
          <p:nvPr/>
        </p:nvCxnSpPr>
        <p:spPr>
          <a:xfrm flipH="1" flipV="1">
            <a:off x="7576722" y="4152543"/>
            <a:ext cx="1007231" cy="48671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1" idx="2"/>
            <a:endCxn id="49" idx="3"/>
          </p:cNvCxnSpPr>
          <p:nvPr/>
        </p:nvCxnSpPr>
        <p:spPr>
          <a:xfrm flipH="1">
            <a:off x="9437188" y="5796839"/>
            <a:ext cx="37594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8583953" y="4388410"/>
            <a:ext cx="1355820" cy="501686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forms.py</a:t>
            </a:r>
            <a:endParaRPr lang="en-US" dirty="0"/>
          </a:p>
        </p:txBody>
      </p:sp>
      <p:sp>
        <p:nvSpPr>
          <p:cNvPr id="49" name="Rounded Rectangle 48"/>
          <p:cNvSpPr/>
          <p:nvPr/>
        </p:nvSpPr>
        <p:spPr>
          <a:xfrm>
            <a:off x="8028559" y="5534564"/>
            <a:ext cx="1408629" cy="52455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models.py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0" name="Straight Arrow Connector 59"/>
          <p:cNvCxnSpPr>
            <a:endCxn id="10" idx="0"/>
          </p:cNvCxnSpPr>
          <p:nvPr/>
        </p:nvCxnSpPr>
        <p:spPr>
          <a:xfrm>
            <a:off x="7033383" y="3106920"/>
            <a:ext cx="0" cy="54044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49" idx="1"/>
            <a:endCxn id="10" idx="2"/>
          </p:cNvCxnSpPr>
          <p:nvPr/>
        </p:nvCxnSpPr>
        <p:spPr>
          <a:xfrm flipH="1" flipV="1">
            <a:off x="7033383" y="4657725"/>
            <a:ext cx="995176" cy="1139114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Cloud Callout 72"/>
          <p:cNvSpPr/>
          <p:nvPr/>
        </p:nvSpPr>
        <p:spPr>
          <a:xfrm>
            <a:off x="3585593" y="2064215"/>
            <a:ext cx="934720" cy="653442"/>
          </a:xfrm>
          <a:prstGeom prst="cloudCallout">
            <a:avLst>
              <a:gd name="adj1" fmla="val 906"/>
              <a:gd name="adj2" fmla="val -1249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1078762" y="404637"/>
            <a:ext cx="516835" cy="6105958"/>
          </a:xfrm>
          <a:prstGeom prst="rect">
            <a:avLst/>
          </a:prstGeom>
          <a:solidFill>
            <a:srgbClr val="00206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</a:p>
          <a:p>
            <a:pPr algn="ctr"/>
            <a:r>
              <a:rPr lang="en-US" dirty="0" smtClean="0"/>
              <a:t>O</a:t>
            </a:r>
          </a:p>
          <a:p>
            <a:pPr algn="ctr"/>
            <a:r>
              <a:rPr lang="en-US" dirty="0" smtClean="0"/>
              <a:t>M</a:t>
            </a:r>
            <a:endParaRPr lang="en-US" dirty="0"/>
          </a:p>
        </p:txBody>
      </p:sp>
      <p:sp>
        <p:nvSpPr>
          <p:cNvPr id="78" name="Rounded Rectangle 77"/>
          <p:cNvSpPr/>
          <p:nvPr/>
        </p:nvSpPr>
        <p:spPr>
          <a:xfrm>
            <a:off x="2088487" y="2703730"/>
            <a:ext cx="1230519" cy="947790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Parse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Response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908003" y="4073744"/>
            <a:ext cx="1419280" cy="2345410"/>
          </a:xfrm>
          <a:prstGeom prst="rect">
            <a:avLst/>
          </a:prstGeom>
          <a:solidFill>
            <a:schemeClr val="tx1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dirty="0" err="1" smtClean="0"/>
              <a:t>Javascript</a:t>
            </a:r>
            <a:endParaRPr lang="en-US" dirty="0"/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2497" y="2609953"/>
            <a:ext cx="1473755" cy="1105316"/>
          </a:xfrm>
          <a:prstGeom prst="rect">
            <a:avLst/>
          </a:prstGeom>
        </p:spPr>
      </p:pic>
      <p:cxnSp>
        <p:nvCxnSpPr>
          <p:cNvPr id="43" name="Straight Arrow Connector 42"/>
          <p:cNvCxnSpPr>
            <a:stCxn id="48" idx="3"/>
            <a:endCxn id="63" idx="1"/>
          </p:cNvCxnSpPr>
          <p:nvPr/>
        </p:nvCxnSpPr>
        <p:spPr>
          <a:xfrm>
            <a:off x="1381137" y="1532182"/>
            <a:ext cx="4825417" cy="13463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0" idx="1"/>
            <a:endCxn id="78" idx="3"/>
          </p:cNvCxnSpPr>
          <p:nvPr/>
        </p:nvCxnSpPr>
        <p:spPr>
          <a:xfrm flipH="1" flipV="1">
            <a:off x="3319006" y="3177625"/>
            <a:ext cx="3171038" cy="97491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78" idx="1"/>
            <a:endCxn id="77" idx="3"/>
          </p:cNvCxnSpPr>
          <p:nvPr/>
        </p:nvCxnSpPr>
        <p:spPr>
          <a:xfrm flipH="1">
            <a:off x="1595597" y="3177625"/>
            <a:ext cx="492890" cy="279991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48" idx="2"/>
          </p:cNvCxnSpPr>
          <p:nvPr/>
        </p:nvCxnSpPr>
        <p:spPr>
          <a:xfrm flipV="1">
            <a:off x="691404" y="1668102"/>
            <a:ext cx="345527" cy="138455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77" idx="1"/>
          </p:cNvCxnSpPr>
          <p:nvPr/>
        </p:nvCxnSpPr>
        <p:spPr>
          <a:xfrm flipH="1" flipV="1">
            <a:off x="669158" y="3052660"/>
            <a:ext cx="409604" cy="40495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692725" y="1396262"/>
            <a:ext cx="688412" cy="27184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Click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7033383" y="3106920"/>
            <a:ext cx="249124" cy="57819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6772277" y="3106920"/>
            <a:ext cx="261106" cy="54044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501" y="746381"/>
            <a:ext cx="815268" cy="566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" name="Rounded Rectangle 62"/>
          <p:cNvSpPr/>
          <p:nvPr/>
        </p:nvSpPr>
        <p:spPr>
          <a:xfrm>
            <a:off x="6206554" y="1328915"/>
            <a:ext cx="1639544" cy="675810"/>
          </a:xfrm>
          <a:prstGeom prst="roundRect">
            <a:avLst/>
          </a:prstGeom>
          <a:solidFill>
            <a:srgbClr val="FF7F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Session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Middleware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5" name="Can 74"/>
          <p:cNvSpPr/>
          <p:nvPr/>
        </p:nvSpPr>
        <p:spPr>
          <a:xfrm>
            <a:off x="9704979" y="1299385"/>
            <a:ext cx="1577009" cy="814282"/>
          </a:xfrm>
          <a:prstGeom prst="can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Session</a:t>
            </a:r>
          </a:p>
          <a:p>
            <a:pPr algn="ctr"/>
            <a:r>
              <a:rPr lang="en-US" dirty="0" smtClean="0"/>
              <a:t>Storage</a:t>
            </a:r>
            <a:endParaRPr lang="en-US" dirty="0"/>
          </a:p>
        </p:txBody>
      </p:sp>
      <p:cxnSp>
        <p:nvCxnSpPr>
          <p:cNvPr id="80" name="Straight Arrow Connector 79"/>
          <p:cNvCxnSpPr>
            <a:stCxn id="75" idx="2"/>
            <a:endCxn id="63" idx="3"/>
          </p:cNvCxnSpPr>
          <p:nvPr/>
        </p:nvCxnSpPr>
        <p:spPr>
          <a:xfrm flipH="1" flipV="1">
            <a:off x="7846098" y="1666820"/>
            <a:ext cx="1858881" cy="39706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63" idx="2"/>
            <a:endCxn id="9" idx="0"/>
          </p:cNvCxnSpPr>
          <p:nvPr/>
        </p:nvCxnSpPr>
        <p:spPr>
          <a:xfrm>
            <a:off x="7026326" y="2004725"/>
            <a:ext cx="7057" cy="61173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>
            <a:stCxn id="75" idx="2"/>
          </p:cNvCxnSpPr>
          <p:nvPr/>
        </p:nvCxnSpPr>
        <p:spPr>
          <a:xfrm flipH="1">
            <a:off x="7530972" y="1706526"/>
            <a:ext cx="2174007" cy="197859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25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Left-Right Arrow 1"/>
          <p:cNvSpPr>
            <a:spLocks noChangeArrowheads="1"/>
          </p:cNvSpPr>
          <p:nvPr/>
        </p:nvSpPr>
        <p:spPr bwMode="auto">
          <a:xfrm>
            <a:off x="1238251" y="681567"/>
            <a:ext cx="9823450" cy="632884"/>
          </a:xfrm>
          <a:prstGeom prst="leftRightArrow">
            <a:avLst>
              <a:gd name="adj1" fmla="val 50000"/>
              <a:gd name="adj2" fmla="val 50011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en-US" altLang="x-none" sz="2667">
                <a:solidFill>
                  <a:schemeClr val="bg1"/>
                </a:solidFill>
              </a:rPr>
              <a:t>Space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1286933" y="3064934"/>
            <a:ext cx="9969501" cy="3208866"/>
          </a:xfrm>
          <a:prstGeom prst="rect">
            <a:avLst/>
          </a:prstGeom>
          <a:solidFill>
            <a:schemeClr val="accent1">
              <a:lumMod val="65000"/>
            </a:schemeClr>
          </a:solidFill>
          <a:ln>
            <a:noFill/>
          </a:ln>
          <a:effectLst/>
          <a:extLst/>
        </p:spPr>
        <p:txBody>
          <a:bodyPr anchor="b"/>
          <a:lstStyle/>
          <a:p>
            <a:pPr eaLnBrk="1" hangingPunct="1">
              <a:defRPr/>
            </a:pPr>
            <a:r>
              <a:rPr lang="en-US" sz="2400" dirty="0">
                <a:ea typeface="ヒラギノ角ゴ ProN W3" charset="0"/>
              </a:rPr>
              <a:t>Web Server</a:t>
            </a:r>
          </a:p>
        </p:txBody>
      </p:sp>
      <p:sp>
        <p:nvSpPr>
          <p:cNvPr id="34820" name="TextBox 4"/>
          <p:cNvSpPr txBox="1">
            <a:spLocks noChangeArrowheads="1"/>
          </p:cNvSpPr>
          <p:nvPr/>
        </p:nvSpPr>
        <p:spPr bwMode="auto">
          <a:xfrm>
            <a:off x="5763395" y="609600"/>
            <a:ext cx="184731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2667">
              <a:solidFill>
                <a:srgbClr val="000000"/>
              </a:solidFill>
            </a:endParaRPr>
          </a:p>
        </p:txBody>
      </p:sp>
      <p:sp>
        <p:nvSpPr>
          <p:cNvPr id="34821" name="TextBox 14"/>
          <p:cNvSpPr txBox="1">
            <a:spLocks noChangeArrowheads="1"/>
          </p:cNvSpPr>
          <p:nvPr/>
        </p:nvSpPr>
        <p:spPr bwMode="auto">
          <a:xfrm>
            <a:off x="5733762" y="1314451"/>
            <a:ext cx="184731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2667">
              <a:solidFill>
                <a:schemeClr val="bg1"/>
              </a:solidFill>
            </a:endParaRPr>
          </a:p>
        </p:txBody>
      </p:sp>
      <p:sp>
        <p:nvSpPr>
          <p:cNvPr id="34822" name="Rectangle 15"/>
          <p:cNvSpPr>
            <a:spLocks noChangeArrowheads="1"/>
          </p:cNvSpPr>
          <p:nvPr/>
        </p:nvSpPr>
        <p:spPr bwMode="auto">
          <a:xfrm>
            <a:off x="1384301" y="3598333"/>
            <a:ext cx="9677400" cy="1168400"/>
          </a:xfrm>
          <a:prstGeom prst="rect">
            <a:avLst/>
          </a:pr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667" dirty="0" smtClean="0">
                <a:solidFill>
                  <a:schemeClr val="bg1"/>
                </a:solidFill>
              </a:rPr>
              <a:t>Django Session Middleware</a:t>
            </a:r>
            <a:endParaRPr lang="en-US" altLang="x-none" sz="2667" dirty="0"/>
          </a:p>
        </p:txBody>
      </p:sp>
      <p:sp>
        <p:nvSpPr>
          <p:cNvPr id="34823" name="TextBox 16"/>
          <p:cNvSpPr txBox="1">
            <a:spLocks noChangeArrowheads="1"/>
          </p:cNvSpPr>
          <p:nvPr/>
        </p:nvSpPr>
        <p:spPr bwMode="auto">
          <a:xfrm>
            <a:off x="5985644" y="2821518"/>
            <a:ext cx="184731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2667">
              <a:solidFill>
                <a:schemeClr val="bg1"/>
              </a:solidFill>
            </a:endParaRPr>
          </a:p>
        </p:txBody>
      </p:sp>
      <p:cxnSp>
        <p:nvCxnSpPr>
          <p:cNvPr id="34824" name="Straight Arrow Connector 18"/>
          <p:cNvCxnSpPr>
            <a:cxnSpLocks noChangeShapeType="1"/>
          </p:cNvCxnSpPr>
          <p:nvPr/>
        </p:nvCxnSpPr>
        <p:spPr bwMode="auto">
          <a:xfrm>
            <a:off x="3572585" y="1459523"/>
            <a:ext cx="2139806" cy="389032"/>
          </a:xfrm>
          <a:prstGeom prst="straightConnector1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</p:cxnSp>
      <p:cxnSp>
        <p:nvCxnSpPr>
          <p:cNvPr id="34825" name="Straight Arrow Connector 26"/>
          <p:cNvCxnSpPr>
            <a:cxnSpLocks noChangeShapeType="1"/>
          </p:cNvCxnSpPr>
          <p:nvPr/>
        </p:nvCxnSpPr>
        <p:spPr bwMode="auto">
          <a:xfrm flipV="1">
            <a:off x="3378057" y="1897185"/>
            <a:ext cx="1702118" cy="97258"/>
          </a:xfrm>
          <a:prstGeom prst="straightConnector1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</p:cxnSp>
      <p:sp>
        <p:nvSpPr>
          <p:cNvPr id="23" name="Rectangle 22"/>
          <p:cNvSpPr/>
          <p:nvPr/>
        </p:nvSpPr>
        <p:spPr bwMode="auto">
          <a:xfrm>
            <a:off x="1238251" y="1509184"/>
            <a:ext cx="2139949" cy="8255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  <a:extLst/>
        </p:spPr>
        <p:txBody>
          <a:bodyPr/>
          <a:lstStyle/>
          <a:p>
            <a:pPr eaLnBrk="1" hangingPunct="1">
              <a:defRPr/>
            </a:pPr>
            <a:r>
              <a:rPr lang="en-US" sz="2400">
                <a:solidFill>
                  <a:srgbClr val="000000"/>
                </a:solidFill>
                <a:ea typeface="ヒラギノ角ゴ ProN W3" charset="0"/>
              </a:rPr>
              <a:t>Browser S=A123</a:t>
            </a:r>
            <a:endParaRPr lang="en-US" sz="2400">
              <a:ea typeface="ヒラギノ角ゴ ProN W3" charset="0"/>
            </a:endParaRPr>
          </a:p>
        </p:txBody>
      </p:sp>
      <p:sp>
        <p:nvSpPr>
          <p:cNvPr id="34827" name="TextBox 3"/>
          <p:cNvSpPr txBox="1">
            <a:spLocks noChangeArrowheads="1"/>
          </p:cNvSpPr>
          <p:nvPr/>
        </p:nvSpPr>
        <p:spPr bwMode="auto">
          <a:xfrm>
            <a:off x="2588396" y="584200"/>
            <a:ext cx="184731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2667">
              <a:solidFill>
                <a:srgbClr val="000000"/>
              </a:solidFill>
            </a:endParaRPr>
          </a:p>
        </p:txBody>
      </p:sp>
      <p:pic>
        <p:nvPicPr>
          <p:cNvPr id="34829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644" y="2547469"/>
            <a:ext cx="574399" cy="433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30" name="Can 27"/>
          <p:cNvSpPr>
            <a:spLocks noChangeArrowheads="1"/>
          </p:cNvSpPr>
          <p:nvPr/>
        </p:nvSpPr>
        <p:spPr bwMode="auto">
          <a:xfrm>
            <a:off x="3621617" y="5204884"/>
            <a:ext cx="1051983" cy="630767"/>
          </a:xfrm>
          <a:prstGeom prst="can">
            <a:avLst>
              <a:gd name="adj" fmla="val 25000"/>
            </a:avLst>
          </a:prstGeom>
          <a:solidFill>
            <a:srgbClr val="CCFFCC"/>
          </a:solidFill>
          <a:ln w="25400">
            <a:solidFill>
              <a:srgbClr val="000000"/>
            </a:solidFill>
            <a:round/>
            <a:headEnd/>
            <a:tailEnd/>
          </a:ln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en-US" altLang="x-none" sz="2667">
                <a:solidFill>
                  <a:schemeClr val="bg1"/>
                </a:solidFill>
              </a:rPr>
              <a:t>A123</a:t>
            </a:r>
          </a:p>
        </p:txBody>
      </p:sp>
      <p:sp>
        <p:nvSpPr>
          <p:cNvPr id="34831" name="Can 29"/>
          <p:cNvSpPr>
            <a:spLocks noChangeArrowheads="1"/>
          </p:cNvSpPr>
          <p:nvPr/>
        </p:nvSpPr>
        <p:spPr bwMode="auto">
          <a:xfrm>
            <a:off x="4739217" y="5204884"/>
            <a:ext cx="993388" cy="630767"/>
          </a:xfrm>
          <a:prstGeom prst="can">
            <a:avLst>
              <a:gd name="adj" fmla="val 25000"/>
            </a:avLst>
          </a:prstGeom>
          <a:solidFill>
            <a:srgbClr val="CCFFCC"/>
          </a:solidFill>
          <a:ln w="25400">
            <a:solidFill>
              <a:srgbClr val="000000"/>
            </a:solidFill>
            <a:round/>
            <a:headEnd/>
            <a:tailEnd/>
          </a:ln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en-US" altLang="x-none" sz="2667">
                <a:solidFill>
                  <a:schemeClr val="bg1"/>
                </a:solidFill>
              </a:rPr>
              <a:t>B345</a:t>
            </a:r>
          </a:p>
        </p:txBody>
      </p:sp>
      <p:sp>
        <p:nvSpPr>
          <p:cNvPr id="34832" name="Can 30"/>
          <p:cNvSpPr>
            <a:spLocks noChangeArrowheads="1"/>
          </p:cNvSpPr>
          <p:nvPr/>
        </p:nvSpPr>
        <p:spPr bwMode="auto">
          <a:xfrm>
            <a:off x="8615362" y="5181599"/>
            <a:ext cx="1020233" cy="630767"/>
          </a:xfrm>
          <a:prstGeom prst="can">
            <a:avLst>
              <a:gd name="adj" fmla="val 25000"/>
            </a:avLst>
          </a:prstGeom>
          <a:solidFill>
            <a:srgbClr val="CCFFCC"/>
          </a:solidFill>
          <a:ln w="25400">
            <a:solidFill>
              <a:srgbClr val="000000"/>
            </a:solidFill>
            <a:round/>
            <a:headEnd/>
            <a:tailEnd/>
          </a:ln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en-US" altLang="x-none" sz="2667">
                <a:solidFill>
                  <a:schemeClr val="bg1"/>
                </a:solidFill>
              </a:rPr>
              <a:t>C678</a:t>
            </a:r>
          </a:p>
        </p:txBody>
      </p:sp>
      <p:sp>
        <p:nvSpPr>
          <p:cNvPr id="34833" name="Rectangle 33"/>
          <p:cNvSpPr>
            <a:spLocks noChangeArrowheads="1"/>
          </p:cNvSpPr>
          <p:nvPr/>
        </p:nvSpPr>
        <p:spPr bwMode="auto">
          <a:xfrm>
            <a:off x="4205818" y="1509184"/>
            <a:ext cx="2137833" cy="825500"/>
          </a:xfrm>
          <a:prstGeom prst="rect">
            <a:avLst/>
          </a:prstGeom>
          <a:solidFill>
            <a:srgbClr val="FF00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667">
                <a:solidFill>
                  <a:srgbClr val="000000"/>
                </a:solidFill>
              </a:rPr>
              <a:t>Browser S=B345</a:t>
            </a:r>
            <a:endParaRPr lang="en-US" altLang="x-none" sz="2667"/>
          </a:p>
        </p:txBody>
      </p:sp>
      <p:sp>
        <p:nvSpPr>
          <p:cNvPr id="34834" name="Rectangle 34"/>
          <p:cNvSpPr>
            <a:spLocks noChangeArrowheads="1"/>
          </p:cNvSpPr>
          <p:nvPr/>
        </p:nvSpPr>
        <p:spPr bwMode="auto">
          <a:xfrm>
            <a:off x="8824385" y="1555751"/>
            <a:ext cx="2139949" cy="827616"/>
          </a:xfrm>
          <a:prstGeom prst="rect">
            <a:avLst/>
          </a:pr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667">
                <a:solidFill>
                  <a:srgbClr val="000000"/>
                </a:solidFill>
              </a:rPr>
              <a:t>Browser S=C678</a:t>
            </a:r>
            <a:endParaRPr lang="en-US" altLang="x-none" sz="2667"/>
          </a:p>
        </p:txBody>
      </p:sp>
    </p:spTree>
    <p:extLst>
      <p:ext uri="{BB962C8B-B14F-4D97-AF65-F5344CB8AC3E}">
        <p14:creationId xmlns:p14="http://schemas.microsoft.com/office/powerpoint/2010/main" val="211389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auto">
          <a:xfrm>
            <a:off x="1107018" y="2969684"/>
            <a:ext cx="9967383" cy="3208867"/>
          </a:xfrm>
          <a:prstGeom prst="rect">
            <a:avLst/>
          </a:prstGeom>
          <a:solidFill>
            <a:schemeClr val="accent1">
              <a:lumMod val="65000"/>
            </a:schemeClr>
          </a:solidFill>
          <a:ln>
            <a:noFill/>
          </a:ln>
          <a:effectLst/>
          <a:extLst/>
        </p:spPr>
        <p:txBody>
          <a:bodyPr anchor="b"/>
          <a:lstStyle/>
          <a:p>
            <a:pPr eaLnBrk="1" hangingPunct="1">
              <a:defRPr/>
            </a:pPr>
            <a:r>
              <a:rPr lang="en-US" sz="2800" dirty="0" smtClean="0">
                <a:ea typeface="ヒラギノ角ゴ ProN W3" charset="0"/>
              </a:rPr>
              <a:t>Django</a:t>
            </a:r>
            <a:endParaRPr lang="en-US" sz="2800" dirty="0">
              <a:ea typeface="ヒラギノ角ゴ ProN W3" charset="0"/>
            </a:endParaRPr>
          </a:p>
        </p:txBody>
      </p:sp>
      <p:sp>
        <p:nvSpPr>
          <p:cNvPr id="37890" name="TextBox 4"/>
          <p:cNvSpPr txBox="1">
            <a:spLocks noChangeArrowheads="1"/>
          </p:cNvSpPr>
          <p:nvPr/>
        </p:nvSpPr>
        <p:spPr bwMode="auto">
          <a:xfrm>
            <a:off x="5582420" y="514351"/>
            <a:ext cx="184730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2667">
              <a:solidFill>
                <a:srgbClr val="000000"/>
              </a:solidFill>
            </a:endParaRPr>
          </a:p>
        </p:txBody>
      </p:sp>
      <p:sp>
        <p:nvSpPr>
          <p:cNvPr id="56323" name="TextBox 6"/>
          <p:cNvSpPr txBox="1">
            <a:spLocks noChangeArrowheads="1"/>
          </p:cNvSpPr>
          <p:nvPr/>
        </p:nvSpPr>
        <p:spPr bwMode="auto">
          <a:xfrm>
            <a:off x="875489" y="543985"/>
            <a:ext cx="901208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 eaLnBrk="0" hangingPunct="0"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2700"/>
              <a:t>Time</a:t>
            </a:r>
          </a:p>
        </p:txBody>
      </p:sp>
      <p:sp>
        <p:nvSpPr>
          <p:cNvPr id="37892" name="TextBox 14"/>
          <p:cNvSpPr txBox="1">
            <a:spLocks noChangeArrowheads="1"/>
          </p:cNvSpPr>
          <p:nvPr/>
        </p:nvSpPr>
        <p:spPr bwMode="auto">
          <a:xfrm>
            <a:off x="5552787" y="1121833"/>
            <a:ext cx="184730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2667">
              <a:solidFill>
                <a:schemeClr val="bg1"/>
              </a:solidFill>
            </a:endParaRPr>
          </a:p>
        </p:txBody>
      </p:sp>
      <p:sp>
        <p:nvSpPr>
          <p:cNvPr id="37893" name="Rectangle 15"/>
          <p:cNvSpPr>
            <a:spLocks noChangeArrowheads="1"/>
          </p:cNvSpPr>
          <p:nvPr/>
        </p:nvSpPr>
        <p:spPr bwMode="auto">
          <a:xfrm>
            <a:off x="1642533" y="3526367"/>
            <a:ext cx="1847851" cy="1168400"/>
          </a:xfrm>
          <a:prstGeom prst="rect">
            <a:avLst/>
          </a:pr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request</a:t>
            </a:r>
            <a:endParaRPr lang="en-US" altLang="x-none" sz="24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POST</a:t>
            </a:r>
            <a:endParaRPr lang="en-US" altLang="x-none" sz="24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session</a:t>
            </a:r>
            <a:endParaRPr lang="en-US" altLang="x-none" sz="2400" dirty="0"/>
          </a:p>
        </p:txBody>
      </p:sp>
      <p:sp>
        <p:nvSpPr>
          <p:cNvPr id="37894" name="TextBox 16"/>
          <p:cNvSpPr txBox="1">
            <a:spLocks noChangeArrowheads="1"/>
          </p:cNvSpPr>
          <p:nvPr/>
        </p:nvSpPr>
        <p:spPr bwMode="auto">
          <a:xfrm>
            <a:off x="5804670" y="2726267"/>
            <a:ext cx="184730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2667">
              <a:solidFill>
                <a:schemeClr val="bg1"/>
              </a:solidFill>
            </a:endParaRPr>
          </a:p>
        </p:txBody>
      </p:sp>
      <p:cxnSp>
        <p:nvCxnSpPr>
          <p:cNvPr id="37895" name="Straight Arrow Connector 18"/>
          <p:cNvCxnSpPr>
            <a:cxnSpLocks noChangeShapeType="1"/>
          </p:cNvCxnSpPr>
          <p:nvPr/>
        </p:nvCxnSpPr>
        <p:spPr bwMode="auto">
          <a:xfrm>
            <a:off x="3393018" y="1267884"/>
            <a:ext cx="2137833" cy="389467"/>
          </a:xfrm>
          <a:prstGeom prst="straightConnector1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</p:cxnSp>
      <p:cxnSp>
        <p:nvCxnSpPr>
          <p:cNvPr id="37896" name="Straight Arrow Connector 26"/>
          <p:cNvCxnSpPr>
            <a:cxnSpLocks noChangeShapeType="1"/>
          </p:cNvCxnSpPr>
          <p:nvPr/>
        </p:nvCxnSpPr>
        <p:spPr bwMode="auto">
          <a:xfrm flipV="1">
            <a:off x="3198284" y="1706033"/>
            <a:ext cx="1701800" cy="95251"/>
          </a:xfrm>
          <a:prstGeom prst="straightConnector1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arrow" w="med" len="med"/>
              </a14:hiddenLine>
            </a:ext>
          </a:extLst>
        </p:spPr>
      </p:cxnSp>
      <p:sp>
        <p:nvSpPr>
          <p:cNvPr id="23" name="Rectangle 22"/>
          <p:cNvSpPr/>
          <p:nvPr/>
        </p:nvSpPr>
        <p:spPr bwMode="auto">
          <a:xfrm>
            <a:off x="1642534" y="1316567"/>
            <a:ext cx="1799167" cy="8255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  <a:extLst/>
        </p:spPr>
        <p:txBody>
          <a:bodyPr/>
          <a:lstStyle/>
          <a:p>
            <a:pPr eaLnBrk="1" hangingPunct="1">
              <a:defRPr/>
            </a:pPr>
            <a:r>
              <a:rPr lang="en-US" sz="2400">
                <a:solidFill>
                  <a:srgbClr val="000000"/>
                </a:solidFill>
                <a:ea typeface="ヒラギノ角ゴ ProN W3" charset="0"/>
              </a:rPr>
              <a:t>Browser S=C123</a:t>
            </a:r>
            <a:endParaRPr lang="en-US" sz="2400">
              <a:ea typeface="ヒラギノ角ゴ ProN W3" charset="0"/>
            </a:endParaRPr>
          </a:p>
        </p:txBody>
      </p:sp>
      <p:sp>
        <p:nvSpPr>
          <p:cNvPr id="37898" name="TextBox 3"/>
          <p:cNvSpPr txBox="1">
            <a:spLocks noChangeArrowheads="1"/>
          </p:cNvSpPr>
          <p:nvPr/>
        </p:nvSpPr>
        <p:spPr bwMode="auto">
          <a:xfrm>
            <a:off x="2408478" y="488951"/>
            <a:ext cx="184730" cy="502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2667">
              <a:solidFill>
                <a:srgbClr val="000000"/>
              </a:solidFill>
            </a:endParaRPr>
          </a:p>
        </p:txBody>
      </p:sp>
      <p:sp>
        <p:nvSpPr>
          <p:cNvPr id="37899" name="Right Arrow 1"/>
          <p:cNvSpPr>
            <a:spLocks noChangeArrowheads="1"/>
          </p:cNvSpPr>
          <p:nvPr/>
        </p:nvSpPr>
        <p:spPr bwMode="auto">
          <a:xfrm>
            <a:off x="1788584" y="586318"/>
            <a:ext cx="9091083" cy="486833"/>
          </a:xfrm>
          <a:prstGeom prst="rightArrow">
            <a:avLst>
              <a:gd name="adj1" fmla="val 50000"/>
              <a:gd name="adj2" fmla="val 49970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1467"/>
          </a:p>
        </p:txBody>
      </p:sp>
      <p:pic>
        <p:nvPicPr>
          <p:cNvPr id="3790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4267" y="2345267"/>
            <a:ext cx="632884" cy="478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902" name="Can 27"/>
          <p:cNvSpPr>
            <a:spLocks noChangeArrowheads="1"/>
          </p:cNvSpPr>
          <p:nvPr/>
        </p:nvSpPr>
        <p:spPr bwMode="auto">
          <a:xfrm>
            <a:off x="5774267" y="5461001"/>
            <a:ext cx="924984" cy="632884"/>
          </a:xfrm>
          <a:prstGeom prst="can">
            <a:avLst>
              <a:gd name="adj" fmla="val 25000"/>
            </a:avLst>
          </a:prstGeom>
          <a:solidFill>
            <a:srgbClr val="CCFFCC"/>
          </a:solidFill>
          <a:ln w="25400">
            <a:solidFill>
              <a:srgbClr val="000000"/>
            </a:solidFill>
            <a:round/>
            <a:headEnd/>
            <a:tailEnd/>
          </a:ln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en-US" altLang="x-none" sz="2400">
                <a:solidFill>
                  <a:schemeClr val="bg1"/>
                </a:solidFill>
              </a:rPr>
              <a:t>C123</a:t>
            </a:r>
          </a:p>
        </p:txBody>
      </p:sp>
      <p:sp>
        <p:nvSpPr>
          <p:cNvPr id="37903" name="Rectangle 15"/>
          <p:cNvSpPr>
            <a:spLocks noChangeArrowheads="1"/>
          </p:cNvSpPr>
          <p:nvPr/>
        </p:nvSpPr>
        <p:spPr bwMode="auto">
          <a:xfrm>
            <a:off x="3886200" y="3526367"/>
            <a:ext cx="1847851" cy="1168400"/>
          </a:xfrm>
          <a:prstGeom prst="rect">
            <a:avLst/>
          </a:pr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request</a:t>
            </a:r>
            <a:endParaRPr lang="en-US" altLang="x-none" sz="24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GET</a:t>
            </a:r>
            <a:endParaRPr lang="en-US" altLang="x-none" sz="24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session</a:t>
            </a:r>
            <a:endParaRPr lang="en-US" altLang="x-none" sz="2400" dirty="0"/>
          </a:p>
        </p:txBody>
      </p:sp>
      <p:sp>
        <p:nvSpPr>
          <p:cNvPr id="37904" name="Rectangle 15"/>
          <p:cNvSpPr>
            <a:spLocks noChangeArrowheads="1"/>
          </p:cNvSpPr>
          <p:nvPr/>
        </p:nvSpPr>
        <p:spPr bwMode="auto">
          <a:xfrm>
            <a:off x="6129867" y="3526367"/>
            <a:ext cx="1847851" cy="1168400"/>
          </a:xfrm>
          <a:prstGeom prst="rect">
            <a:avLst/>
          </a:pr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request</a:t>
            </a:r>
            <a:endParaRPr lang="en-US" altLang="x-none" sz="24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POST</a:t>
            </a:r>
          </a:p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session</a:t>
            </a:r>
            <a:endParaRPr lang="en-US" altLang="x-none" sz="2400" dirty="0"/>
          </a:p>
        </p:txBody>
      </p:sp>
      <p:sp>
        <p:nvSpPr>
          <p:cNvPr id="37905" name="Rectangle 15"/>
          <p:cNvSpPr>
            <a:spLocks noChangeArrowheads="1"/>
          </p:cNvSpPr>
          <p:nvPr/>
        </p:nvSpPr>
        <p:spPr bwMode="auto">
          <a:xfrm>
            <a:off x="9080500" y="3526367"/>
            <a:ext cx="1847851" cy="1168400"/>
          </a:xfrm>
          <a:prstGeom prst="rect">
            <a:avLst/>
          </a:prstGeom>
          <a:solidFill>
            <a:srgbClr val="66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request</a:t>
            </a:r>
            <a:endParaRPr lang="en-US" altLang="x-none" sz="24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POST</a:t>
            </a:r>
            <a:endParaRPr lang="en-US" altLang="x-none" sz="2400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x-none" sz="2400" dirty="0" smtClean="0">
                <a:solidFill>
                  <a:schemeClr val="bg1"/>
                </a:solidFill>
              </a:rPr>
              <a:t>session</a:t>
            </a:r>
            <a:endParaRPr lang="en-US" altLang="x-none" sz="2400" dirty="0"/>
          </a:p>
        </p:txBody>
      </p:sp>
      <p:sp>
        <p:nvSpPr>
          <p:cNvPr id="37906" name="TextBox 2"/>
          <p:cNvSpPr txBox="1">
            <a:spLocks noChangeArrowheads="1"/>
          </p:cNvSpPr>
          <p:nvPr/>
        </p:nvSpPr>
        <p:spPr bwMode="auto">
          <a:xfrm>
            <a:off x="8335787" y="3649134"/>
            <a:ext cx="38664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en-US" altLang="x-none" sz="2400">
                <a:solidFill>
                  <a:srgbClr val="000000"/>
                </a:solidFill>
              </a:rPr>
              <a:t>...</a:t>
            </a:r>
          </a:p>
        </p:txBody>
      </p:sp>
      <p:sp>
        <p:nvSpPr>
          <p:cNvPr id="37907" name="Rectangle 28"/>
          <p:cNvSpPr>
            <a:spLocks noChangeArrowheads="1"/>
          </p:cNvSpPr>
          <p:nvPr/>
        </p:nvSpPr>
        <p:spPr bwMode="auto">
          <a:xfrm>
            <a:off x="3926418" y="1316567"/>
            <a:ext cx="1799167" cy="825500"/>
          </a:xfrm>
          <a:prstGeom prst="rect">
            <a:avLst/>
          </a:prstGeom>
          <a:solidFill>
            <a:srgbClr val="A3A3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667">
                <a:solidFill>
                  <a:srgbClr val="000000"/>
                </a:solidFill>
              </a:rPr>
              <a:t>Browser S=C123</a:t>
            </a:r>
            <a:endParaRPr lang="en-US" altLang="x-none" sz="2667"/>
          </a:p>
        </p:txBody>
      </p:sp>
      <p:sp>
        <p:nvSpPr>
          <p:cNvPr id="37908" name="Rectangle 31"/>
          <p:cNvSpPr>
            <a:spLocks noChangeArrowheads="1"/>
          </p:cNvSpPr>
          <p:nvPr/>
        </p:nvSpPr>
        <p:spPr bwMode="auto">
          <a:xfrm>
            <a:off x="6163734" y="1316567"/>
            <a:ext cx="1799167" cy="825500"/>
          </a:xfrm>
          <a:prstGeom prst="rect">
            <a:avLst/>
          </a:prstGeom>
          <a:solidFill>
            <a:srgbClr val="A3A3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667">
                <a:solidFill>
                  <a:srgbClr val="000000"/>
                </a:solidFill>
              </a:rPr>
              <a:t>Browser S=C123</a:t>
            </a:r>
            <a:endParaRPr lang="en-US" altLang="x-none" sz="2667"/>
          </a:p>
        </p:txBody>
      </p:sp>
      <p:sp>
        <p:nvSpPr>
          <p:cNvPr id="37909" name="Rectangle 32"/>
          <p:cNvSpPr>
            <a:spLocks noChangeArrowheads="1"/>
          </p:cNvSpPr>
          <p:nvPr/>
        </p:nvSpPr>
        <p:spPr bwMode="auto">
          <a:xfrm>
            <a:off x="9080501" y="1316567"/>
            <a:ext cx="1799167" cy="825500"/>
          </a:xfrm>
          <a:prstGeom prst="rect">
            <a:avLst/>
          </a:prstGeom>
          <a:solidFill>
            <a:srgbClr val="A3A3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2667">
                <a:solidFill>
                  <a:srgbClr val="000000"/>
                </a:solidFill>
              </a:rPr>
              <a:t>Browser S=C123</a:t>
            </a:r>
            <a:endParaRPr lang="en-US" altLang="x-none" sz="2667"/>
          </a:p>
        </p:txBody>
      </p:sp>
      <p:cxnSp>
        <p:nvCxnSpPr>
          <p:cNvPr id="37910" name="Straight Arrow Connector 4"/>
          <p:cNvCxnSpPr>
            <a:cxnSpLocks noChangeShapeType="1"/>
            <a:stCxn id="23" idx="2"/>
            <a:endCxn id="37893" idx="0"/>
          </p:cNvCxnSpPr>
          <p:nvPr/>
        </p:nvCxnSpPr>
        <p:spPr bwMode="auto">
          <a:xfrm>
            <a:off x="2542117" y="2142067"/>
            <a:ext cx="23283" cy="1384300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911" name="Straight Arrow Connector 35"/>
          <p:cNvCxnSpPr>
            <a:cxnSpLocks noChangeShapeType="1"/>
            <a:stCxn id="37907" idx="2"/>
            <a:endCxn id="37903" idx="0"/>
          </p:cNvCxnSpPr>
          <p:nvPr/>
        </p:nvCxnSpPr>
        <p:spPr bwMode="auto">
          <a:xfrm flipH="1">
            <a:off x="4809067" y="2142067"/>
            <a:ext cx="16933" cy="1384300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912" name="Straight Arrow Connector 36"/>
          <p:cNvCxnSpPr>
            <a:cxnSpLocks noChangeShapeType="1"/>
            <a:stCxn id="37908" idx="2"/>
            <a:endCxn id="37904" idx="0"/>
          </p:cNvCxnSpPr>
          <p:nvPr/>
        </p:nvCxnSpPr>
        <p:spPr bwMode="auto">
          <a:xfrm flipH="1">
            <a:off x="7052733" y="2142067"/>
            <a:ext cx="10584" cy="1384300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913" name="Straight Arrow Connector 37"/>
          <p:cNvCxnSpPr>
            <a:cxnSpLocks noChangeShapeType="1"/>
            <a:stCxn id="37909" idx="2"/>
            <a:endCxn id="37905" idx="0"/>
          </p:cNvCxnSpPr>
          <p:nvPr/>
        </p:nvCxnSpPr>
        <p:spPr bwMode="auto">
          <a:xfrm>
            <a:off x="9980084" y="2142067"/>
            <a:ext cx="25400" cy="1384300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914" name="Straight Arrow Connector 39"/>
          <p:cNvCxnSpPr>
            <a:cxnSpLocks noChangeShapeType="1"/>
            <a:stCxn id="37893" idx="2"/>
            <a:endCxn id="37902" idx="1"/>
          </p:cNvCxnSpPr>
          <p:nvPr/>
        </p:nvCxnSpPr>
        <p:spPr bwMode="auto">
          <a:xfrm>
            <a:off x="2567518" y="4694768"/>
            <a:ext cx="3670300" cy="766233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915" name="Straight Arrow Connector 42"/>
          <p:cNvCxnSpPr>
            <a:cxnSpLocks noChangeShapeType="1"/>
            <a:stCxn id="37903" idx="2"/>
            <a:endCxn id="37902" idx="1"/>
          </p:cNvCxnSpPr>
          <p:nvPr/>
        </p:nvCxnSpPr>
        <p:spPr bwMode="auto">
          <a:xfrm>
            <a:off x="4811185" y="4694768"/>
            <a:ext cx="1426633" cy="766233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916" name="Straight Arrow Connector 46"/>
          <p:cNvCxnSpPr>
            <a:cxnSpLocks noChangeShapeType="1"/>
            <a:stCxn id="37904" idx="2"/>
            <a:endCxn id="37902" idx="1"/>
          </p:cNvCxnSpPr>
          <p:nvPr/>
        </p:nvCxnSpPr>
        <p:spPr bwMode="auto">
          <a:xfrm flipH="1">
            <a:off x="6237818" y="4694768"/>
            <a:ext cx="817033" cy="766233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917" name="Straight Arrow Connector 49"/>
          <p:cNvCxnSpPr>
            <a:cxnSpLocks noChangeShapeType="1"/>
            <a:stCxn id="37905" idx="2"/>
            <a:endCxn id="37902" idx="1"/>
          </p:cNvCxnSpPr>
          <p:nvPr/>
        </p:nvCxnSpPr>
        <p:spPr bwMode="auto">
          <a:xfrm flipH="1">
            <a:off x="6237817" y="4694768"/>
            <a:ext cx="3767667" cy="766233"/>
          </a:xfrm>
          <a:prstGeom prst="straightConnector1">
            <a:avLst/>
          </a:prstGeom>
          <a:noFill/>
          <a:ln w="76200">
            <a:solidFill>
              <a:srgbClr val="FFFF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918" name="Rectangle 2"/>
          <p:cNvSpPr>
            <a:spLocks noChangeArrowheads="1"/>
          </p:cNvSpPr>
          <p:nvPr/>
        </p:nvSpPr>
        <p:spPr bwMode="auto">
          <a:xfrm>
            <a:off x="1691217" y="4282017"/>
            <a:ext cx="9091083" cy="389467"/>
          </a:xfrm>
          <a:prstGeom prst="rect">
            <a:avLst/>
          </a:prstGeom>
          <a:noFill/>
          <a:ln w="25400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endParaRPr lang="x-none" altLang="x-none" sz="2400"/>
          </a:p>
        </p:txBody>
      </p:sp>
    </p:spTree>
    <p:extLst>
      <p:ext uri="{BB962C8B-B14F-4D97-AF65-F5344CB8AC3E}">
        <p14:creationId xmlns:p14="http://schemas.microsoft.com/office/powerpoint/2010/main" val="18305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5600" dirty="0" smtClean="0">
                <a:solidFill>
                  <a:srgbClr val="FFCC66"/>
                </a:solidFill>
              </a:rPr>
              <a:t>Django Sessions</a:t>
            </a:r>
            <a:endParaRPr lang="en-US" altLang="x-none" sz="5600" dirty="0">
              <a:solidFill>
                <a:srgbClr val="FFCC66"/>
              </a:solidFill>
            </a:endParaRPr>
          </a:p>
        </p:txBody>
      </p:sp>
      <p:sp>
        <p:nvSpPr>
          <p:cNvPr id="34818" name="Rectangle 2"/>
          <p:cNvSpPr>
            <a:spLocks noGrp="1" noChangeArrowheads="1"/>
          </p:cNvSpPr>
          <p:nvPr>
            <p:ph idx="1"/>
          </p:nvPr>
        </p:nvSpPr>
        <p:spPr>
          <a:xfrm>
            <a:off x="1132418" y="1943101"/>
            <a:ext cx="9927167" cy="4432300"/>
          </a:xfrm>
        </p:spPr>
        <p:txBody>
          <a:bodyPr/>
          <a:lstStyle/>
          <a:p>
            <a:pPr marL="828654">
              <a:spcBef>
                <a:spcPts val="1725"/>
              </a:spcBef>
              <a:defRPr/>
            </a:pPr>
            <a:r>
              <a:rPr lang="en-US" sz="2851" dirty="0" smtClean="0"/>
              <a:t>The incoming request object has a session attribute that we can treat like a dictionary that persists from request to request</a:t>
            </a:r>
          </a:p>
          <a:p>
            <a:pPr marL="828654">
              <a:spcBef>
                <a:spcPts val="1725"/>
              </a:spcBef>
              <a:defRPr/>
            </a:pPr>
            <a:r>
              <a:rPr lang="en-US" sz="2851" dirty="0" smtClean="0"/>
              <a:t>As long we have the session middle ware enabled and the database table, we just use it in our views</a:t>
            </a:r>
            <a:endParaRPr lang="en-US" sz="2851" dirty="0"/>
          </a:p>
        </p:txBody>
      </p:sp>
    </p:spTree>
    <p:extLst>
      <p:ext uri="{BB962C8B-B14F-4D97-AF65-F5344CB8AC3E}">
        <p14:creationId xmlns:p14="http://schemas.microsoft.com/office/powerpoint/2010/main" val="120824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"/>
          <p:cNvSpPr>
            <a:spLocks/>
          </p:cNvSpPr>
          <p:nvPr/>
        </p:nvSpPr>
        <p:spPr bwMode="auto">
          <a:xfrm>
            <a:off x="566738" y="1495425"/>
            <a:ext cx="10934699" cy="290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lIns="0" tIns="0" rIns="0" bIns="0" anchor="ctr"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en-US" sz="1800" dirty="0" smtClean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 err="1" smtClean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sessfun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(request) :</a:t>
            </a:r>
          </a:p>
          <a:p>
            <a:r>
              <a:rPr lang="mr-IN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mr-IN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1800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context</a:t>
            </a:r>
            <a:r>
              <a:rPr lang="mr-IN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 {</a:t>
            </a:r>
            <a:r>
              <a:rPr lang="mr-IN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sz="1800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zap</a:t>
            </a:r>
            <a:r>
              <a:rPr lang="mr-IN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: </a:t>
            </a:r>
            <a:r>
              <a:rPr lang="mr-IN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'42'</a:t>
            </a:r>
            <a:r>
              <a:rPr lang="mr-IN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}</a:t>
            </a:r>
          </a:p>
          <a:p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num_visits</a:t>
            </a:r>
            <a:r>
              <a:rPr lang="en-US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18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request.session.get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1800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num_visits</a:t>
            </a:r>
            <a:r>
              <a:rPr lang="en-US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request.session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1800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num_visits</a:t>
            </a:r>
            <a:r>
              <a:rPr lang="en-US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 = </a:t>
            </a:r>
            <a:r>
              <a:rPr lang="en-US" sz="18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num_visits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+ </a:t>
            </a:r>
            <a:r>
              <a:rPr lang="en-US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endParaRPr lang="en-US" sz="1800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 smtClean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HttpResponse</a:t>
            </a:r>
            <a:r>
              <a:rPr lang="en-US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800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'view count</a:t>
            </a:r>
            <a:r>
              <a:rPr lang="en-US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='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+</a:t>
            </a:r>
            <a:r>
              <a:rPr lang="en-US" sz="1800" dirty="0" err="1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str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request.session</a:t>
            </a:r>
            <a:r>
              <a:rPr lang="en-US" sz="18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sz="1800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1800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num_visits</a:t>
            </a:r>
            <a:r>
              <a:rPr lang="en-US" sz="1800" dirty="0" smtClean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18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]))</a:t>
            </a:r>
            <a:endParaRPr lang="en-US" altLang="x-none" sz="1867" dirty="0">
              <a:solidFill>
                <a:srgbClr val="FFFF00"/>
              </a:solidFill>
              <a:latin typeface="Courier" charset="0"/>
              <a:ea typeface="Courier" charset="0"/>
              <a:cs typeface="Courier" charset="0"/>
              <a:sym typeface="Courier New Bold" charset="0"/>
            </a:endParaRPr>
          </a:p>
        </p:txBody>
      </p:sp>
      <p:sp>
        <p:nvSpPr>
          <p:cNvPr id="4" name="Rectangle 6"/>
          <p:cNvSpPr>
            <a:spLocks/>
          </p:cNvSpPr>
          <p:nvPr/>
        </p:nvSpPr>
        <p:spPr bwMode="auto">
          <a:xfrm>
            <a:off x="1355154" y="5894906"/>
            <a:ext cx="90149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>
              <a:spcBef>
                <a:spcPct val="0"/>
              </a:spcBef>
              <a:buSzTx/>
              <a:buNone/>
            </a:pPr>
            <a:r>
              <a:rPr lang="en-US" altLang="en-US" sz="2400" dirty="0">
                <a:ea typeface="ＭＳ Ｐゴシック" charset="-128"/>
              </a:rPr>
              <a:t>https://</a:t>
            </a:r>
            <a:r>
              <a:rPr lang="en-US" altLang="en-US" sz="2400" dirty="0" err="1">
                <a:ea typeface="ＭＳ Ｐゴシック" charset="-128"/>
              </a:rPr>
              <a:t>github.com</a:t>
            </a:r>
            <a:r>
              <a:rPr lang="en-US" altLang="en-US" sz="2400" dirty="0">
                <a:ea typeface="ＭＳ Ｐゴシック" charset="-128"/>
              </a:rPr>
              <a:t>/csev/dj4e-samples/blob/master/session/home/</a:t>
            </a:r>
            <a:r>
              <a:rPr lang="en-US" altLang="en-US" sz="2400" dirty="0" err="1">
                <a:ea typeface="ＭＳ Ｐゴシック" charset="-128"/>
              </a:rPr>
              <a:t>views.py</a:t>
            </a:r>
            <a:endParaRPr lang="en-US" altLang="en-US" sz="2400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07066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6" y="0"/>
            <a:ext cx="9715492" cy="5919308"/>
          </a:xfrm>
          <a:prstGeom prst="rect">
            <a:avLst/>
          </a:prstGeom>
        </p:spPr>
      </p:pic>
      <p:sp>
        <p:nvSpPr>
          <p:cNvPr id="8" name="Rectangle 6"/>
          <p:cNvSpPr>
            <a:spLocks/>
          </p:cNvSpPr>
          <p:nvPr/>
        </p:nvSpPr>
        <p:spPr bwMode="auto">
          <a:xfrm>
            <a:off x="1355154" y="5894906"/>
            <a:ext cx="90149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>
              <a:spcBef>
                <a:spcPct val="0"/>
              </a:spcBef>
              <a:buSzTx/>
              <a:buNone/>
            </a:pPr>
            <a:r>
              <a:rPr lang="en-US" altLang="en-US" sz="2400" dirty="0">
                <a:ea typeface="ＭＳ Ｐゴシック" charset="-128"/>
              </a:rPr>
              <a:t>https://</a:t>
            </a:r>
            <a:r>
              <a:rPr lang="en-US" altLang="en-US" sz="2400" dirty="0" err="1">
                <a:ea typeface="ＭＳ Ｐゴシック" charset="-128"/>
              </a:rPr>
              <a:t>github.com</a:t>
            </a:r>
            <a:r>
              <a:rPr lang="en-US" altLang="en-US" sz="2400" dirty="0">
                <a:ea typeface="ＭＳ Ｐゴシック" charset="-128"/>
              </a:rPr>
              <a:t>/csev/dj4e-samples/blob/master/session/home/</a:t>
            </a:r>
            <a:r>
              <a:rPr lang="en-US" altLang="en-US" sz="2400" dirty="0" err="1">
                <a:ea typeface="ＭＳ Ｐゴシック" charset="-128"/>
              </a:rPr>
              <a:t>views.py</a:t>
            </a:r>
            <a:endParaRPr lang="en-US" altLang="en-US" sz="2400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417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6" y="0"/>
            <a:ext cx="9715492" cy="591930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729" y="492926"/>
            <a:ext cx="9715492" cy="591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4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6" y="0"/>
            <a:ext cx="9715492" cy="591930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729" y="492926"/>
            <a:ext cx="9715492" cy="59193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3162" y="985851"/>
            <a:ext cx="9715492" cy="591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2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5851">
                <a:solidFill>
                  <a:srgbClr val="FFCC66"/>
                </a:solidFill>
              </a:rPr>
              <a:t>Summary</a:t>
            </a:r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132418" y="2209800"/>
            <a:ext cx="9927167" cy="3752851"/>
          </a:xfrm>
        </p:spPr>
        <p:txBody>
          <a:bodyPr/>
          <a:lstStyle/>
          <a:p>
            <a:pPr marL="827597"/>
            <a:r>
              <a:rPr lang="en-US" altLang="x-none" sz="3200" dirty="0"/>
              <a:t>HTTP Cookies</a:t>
            </a:r>
          </a:p>
          <a:p>
            <a:pPr marL="827597"/>
            <a:r>
              <a:rPr lang="en-US" altLang="x-none" sz="3200" dirty="0"/>
              <a:t>Sessions</a:t>
            </a:r>
          </a:p>
          <a:p>
            <a:pPr marL="827597"/>
            <a:r>
              <a:rPr lang="en-US" altLang="x-none" sz="3200" dirty="0"/>
              <a:t>Using Sessions in </a:t>
            </a:r>
            <a:r>
              <a:rPr lang="en-US" altLang="x-none" sz="3200" dirty="0" smtClean="0"/>
              <a:t>Django</a:t>
            </a:r>
            <a:endParaRPr lang="en-US" altLang="x-none" sz="3200" dirty="0"/>
          </a:p>
        </p:txBody>
      </p:sp>
    </p:spTree>
    <p:extLst>
      <p:ext uri="{BB962C8B-B14F-4D97-AF65-F5344CB8AC3E}">
        <p14:creationId xmlns:p14="http://schemas.microsoft.com/office/powerpoint/2010/main" val="56852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/>
          <p:cNvSpPr>
            <a:spLocks noGrp="1"/>
          </p:cNvSpPr>
          <p:nvPr>
            <p:ph type="title"/>
          </p:nvPr>
        </p:nvSpPr>
        <p:spPr>
          <a:xfrm>
            <a:off x="1132418" y="531285"/>
            <a:ext cx="9927167" cy="620183"/>
          </a:xfrm>
        </p:spPr>
        <p:txBody>
          <a:bodyPr/>
          <a:lstStyle/>
          <a:p>
            <a:r>
              <a:rPr lang="en-US" altLang="x-none" sz="3600">
                <a:solidFill>
                  <a:srgbClr val="FFCC66"/>
                </a:solidFill>
              </a:rPr>
              <a:t>Acknowledgements / Contributions</a:t>
            </a:r>
          </a:p>
        </p:txBody>
      </p:sp>
      <p:pic>
        <p:nvPicPr>
          <p:cNvPr id="65538" name="Picture 6" descr="CCb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6552" y="637118"/>
            <a:ext cx="1477433" cy="501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539" name="TextBox 4"/>
          <p:cNvSpPr txBox="1">
            <a:spLocks noChangeArrowheads="1"/>
          </p:cNvSpPr>
          <p:nvPr/>
        </p:nvSpPr>
        <p:spPr bwMode="auto">
          <a:xfrm>
            <a:off x="323851" y="1437218"/>
            <a:ext cx="5372100" cy="4381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/>
            <a:r>
              <a:rPr lang="en-US" altLang="x-none" sz="1467">
                <a:solidFill>
                  <a:schemeClr val="tx1"/>
                </a:solidFill>
              </a:rPr>
              <a:t>These slides are Copyright 2010-  Charles R. Severance (www.dr-chuck.com) as part of www.wa4e.com and made available under a Creative Commons Attribution 4.0 License.  Please maintain this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pPr eaLnBrk="1" hangingPunct="1"/>
            <a:endParaRPr lang="en-US" altLang="x-none" sz="1467">
              <a:solidFill>
                <a:schemeClr val="tx1"/>
              </a:solidFill>
            </a:endParaRPr>
          </a:p>
          <a:p>
            <a:pPr eaLnBrk="1" hangingPunct="1"/>
            <a:r>
              <a:rPr lang="en-US" altLang="x-none" sz="1467">
                <a:solidFill>
                  <a:schemeClr val="tx1"/>
                </a:solidFill>
              </a:rPr>
              <a:t>Initial Development: Charles Severance, University of Michigan School of Information</a:t>
            </a:r>
          </a:p>
          <a:p>
            <a:pPr eaLnBrk="1" hangingPunct="1"/>
            <a:endParaRPr lang="en-US" altLang="x-none" sz="1467">
              <a:solidFill>
                <a:schemeClr val="tx1"/>
              </a:solidFill>
            </a:endParaRPr>
          </a:p>
          <a:p>
            <a:pPr eaLnBrk="1" hangingPunct="1"/>
            <a:r>
              <a:rPr lang="en-US" altLang="x-none" sz="1467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pPr eaLnBrk="1" hangingPunct="1"/>
            <a:endParaRPr lang="en-US" altLang="x-none" sz="1467">
              <a:solidFill>
                <a:srgbClr val="7575D1"/>
              </a:solidFill>
            </a:endParaRPr>
          </a:p>
          <a:p>
            <a:pPr eaLnBrk="1" hangingPunct="1"/>
            <a:endParaRPr lang="en-US" altLang="x-none" sz="1467">
              <a:solidFill>
                <a:srgbClr val="7575D1"/>
              </a:solidFill>
            </a:endParaRPr>
          </a:p>
          <a:p>
            <a:pPr eaLnBrk="1" hangingPunct="1"/>
            <a:endParaRPr lang="en-US" altLang="x-none" sz="1467">
              <a:solidFill>
                <a:srgbClr val="7575D1"/>
              </a:solidFill>
            </a:endParaRPr>
          </a:p>
          <a:p>
            <a:pPr eaLnBrk="1" hangingPunct="1"/>
            <a:endParaRPr lang="en-US" altLang="x-none" sz="1467">
              <a:solidFill>
                <a:srgbClr val="7575D1"/>
              </a:solidFill>
            </a:endParaRPr>
          </a:p>
          <a:p>
            <a:pPr eaLnBrk="1" hangingPunct="1"/>
            <a:endParaRPr lang="en-US" altLang="x-none" sz="1467">
              <a:solidFill>
                <a:srgbClr val="7575D1"/>
              </a:solidFill>
            </a:endParaRPr>
          </a:p>
          <a:p>
            <a:pPr eaLnBrk="1" hangingPunct="1"/>
            <a:endParaRPr lang="en-US" altLang="x-none" sz="1467">
              <a:solidFill>
                <a:schemeClr val="tx1"/>
              </a:solidFill>
            </a:endParaRPr>
          </a:p>
        </p:txBody>
      </p:sp>
      <p:sp>
        <p:nvSpPr>
          <p:cNvPr id="65540" name="TextBox 5"/>
          <p:cNvSpPr txBox="1">
            <a:spLocks noChangeArrowheads="1"/>
          </p:cNvSpPr>
          <p:nvPr/>
        </p:nvSpPr>
        <p:spPr bwMode="auto">
          <a:xfrm>
            <a:off x="6324601" y="1432984"/>
            <a:ext cx="5372100" cy="4607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en-US" altLang="x-none" sz="1467">
                <a:solidFill>
                  <a:srgbClr val="FFCC66"/>
                </a:solidFill>
              </a:rPr>
              <a:t>Continue new Contributors and Translators here</a:t>
            </a: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  <a:p>
            <a:pPr algn="ctr" eaLnBrk="1" hangingPunct="1"/>
            <a:endParaRPr lang="en-US" altLang="x-none" sz="1467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97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5600">
                <a:solidFill>
                  <a:srgbClr val="FFCC66"/>
                </a:solidFill>
              </a:rPr>
              <a:t>Multi-User / Multi-Browser</a:t>
            </a:r>
          </a:p>
        </p:txBody>
      </p:sp>
      <p:sp>
        <p:nvSpPr>
          <p:cNvPr id="24578" name="Rectangle 2"/>
          <p:cNvSpPr>
            <a:spLocks noGrp="1" noChangeArrowheads="1"/>
          </p:cNvSpPr>
          <p:nvPr>
            <p:ph idx="1"/>
          </p:nvPr>
        </p:nvSpPr>
        <p:spPr>
          <a:xfrm>
            <a:off x="1132418" y="2209800"/>
            <a:ext cx="9927167" cy="3752851"/>
          </a:xfrm>
        </p:spPr>
        <p:txBody>
          <a:bodyPr/>
          <a:lstStyle/>
          <a:p>
            <a:pPr marL="561961">
              <a:spcBef>
                <a:spcPts val="2625"/>
              </a:spcBef>
              <a:defRPr/>
            </a:pPr>
            <a:r>
              <a:rPr lang="en-US" sz="2700" dirty="0"/>
              <a:t>When a server is interacting with many different browsers at the same time, the server needs to know *which* browser a particular request came from.</a:t>
            </a:r>
          </a:p>
          <a:p>
            <a:pPr marL="561961">
              <a:spcBef>
                <a:spcPts val="2625"/>
              </a:spcBef>
              <a:defRPr/>
            </a:pPr>
            <a:r>
              <a:rPr lang="en-US" sz="2700" dirty="0"/>
              <a:t>Request  / Response initially was stateless - all browsers looked identical . This was really bad and did not last very long at all.</a:t>
            </a:r>
          </a:p>
        </p:txBody>
      </p:sp>
    </p:spTree>
    <p:extLst>
      <p:ext uri="{BB962C8B-B14F-4D97-AF65-F5344CB8AC3E}">
        <p14:creationId xmlns:p14="http://schemas.microsoft.com/office/powerpoint/2010/main" val="754578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5600">
                <a:solidFill>
                  <a:srgbClr val="FFCC66"/>
                </a:solidFill>
              </a:rPr>
              <a:t>Web Cookies to the Rescue</a:t>
            </a:r>
          </a:p>
        </p:txBody>
      </p:sp>
      <p:sp>
        <p:nvSpPr>
          <p:cNvPr id="11266" name="Rectangle 2"/>
          <p:cNvSpPr>
            <a:spLocks/>
          </p:cNvSpPr>
          <p:nvPr/>
        </p:nvSpPr>
        <p:spPr bwMode="auto">
          <a:xfrm>
            <a:off x="3207842" y="5666418"/>
            <a:ext cx="5793253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667">
                <a:solidFill>
                  <a:srgbClr val="FFFF00"/>
                </a:solidFill>
                <a:ea typeface="ＭＳ Ｐゴシック" charset="-128"/>
              </a:rPr>
              <a:t>http://en.wikipedia.org/wiki/HTTP_cookie</a:t>
            </a:r>
          </a:p>
        </p:txBody>
      </p:sp>
      <p:sp>
        <p:nvSpPr>
          <p:cNvPr id="11267" name="Rectangle 3"/>
          <p:cNvSpPr>
            <a:spLocks/>
          </p:cNvSpPr>
          <p:nvPr/>
        </p:nvSpPr>
        <p:spPr bwMode="auto">
          <a:xfrm>
            <a:off x="1094318" y="2328333"/>
            <a:ext cx="100203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/>
            <a:r>
              <a:rPr lang="en-US" altLang="x-none" sz="2800" i="1">
                <a:solidFill>
                  <a:schemeClr val="tx1"/>
                </a:solidFill>
                <a:ea typeface="ＭＳ Ｐゴシック" charset="-128"/>
              </a:rPr>
              <a:t>Technically, cookies are arbitrary pieces of data chosen by the Web server and sent to the browser.  The browser returns them unchanged to the server, introducing a state (memory of previous events) into otherwise stateless HTTP transactions.  Without cookies, each retrieval of a Web page or component of a Web page is an isolated event, mostly unrelated to all other views of the pages of the same site. </a:t>
            </a:r>
          </a:p>
        </p:txBody>
      </p:sp>
    </p:spTree>
    <p:extLst>
      <p:ext uri="{BB962C8B-B14F-4D97-AF65-F5344CB8AC3E}">
        <p14:creationId xmlns:p14="http://schemas.microsoft.com/office/powerpoint/2010/main" val="35993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584200"/>
            <a:ext cx="8314267" cy="5124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4" name="Rectangle 2"/>
          <p:cNvSpPr>
            <a:spLocks/>
          </p:cNvSpPr>
          <p:nvPr/>
        </p:nvSpPr>
        <p:spPr bwMode="auto">
          <a:xfrm>
            <a:off x="3394108" y="5869618"/>
            <a:ext cx="5793253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2667">
                <a:solidFill>
                  <a:srgbClr val="FFFF00"/>
                </a:solidFill>
                <a:ea typeface="ＭＳ Ｐゴシック" charset="-128"/>
              </a:rPr>
              <a:t>http://en.wikipedia.org/wiki/HTTP_cookie</a:t>
            </a:r>
          </a:p>
        </p:txBody>
      </p:sp>
    </p:spTree>
    <p:extLst>
      <p:ext uri="{BB962C8B-B14F-4D97-AF65-F5344CB8AC3E}">
        <p14:creationId xmlns:p14="http://schemas.microsoft.com/office/powerpoint/2010/main" val="200218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x-none" sz="5600">
                <a:solidFill>
                  <a:srgbClr val="FFCC66"/>
                </a:solidFill>
              </a:rPr>
              <a:t>Cookies In the Browser</a:t>
            </a:r>
          </a:p>
        </p:txBody>
      </p:sp>
      <p:sp>
        <p:nvSpPr>
          <p:cNvPr id="28674" name="Rectangle 2"/>
          <p:cNvSpPr>
            <a:spLocks noGrp="1" noChangeArrowheads="1"/>
          </p:cNvSpPr>
          <p:nvPr>
            <p:ph idx="1"/>
          </p:nvPr>
        </p:nvSpPr>
        <p:spPr>
          <a:xfrm>
            <a:off x="1132418" y="2209800"/>
            <a:ext cx="9927167" cy="3752851"/>
          </a:xfrm>
        </p:spPr>
        <p:txBody>
          <a:bodyPr/>
          <a:lstStyle/>
          <a:p>
            <a:pPr marL="457189" indent="-457189">
              <a:spcBef>
                <a:spcPts val="2625"/>
              </a:spcBef>
              <a:defRPr/>
            </a:pPr>
            <a:r>
              <a:rPr lang="en-US" sz="2700"/>
              <a:t>Cookies are marked as to the web addresses they come from. The browser only sends back cookies that were originally set by the same web server.</a:t>
            </a:r>
          </a:p>
          <a:p>
            <a:pPr marL="457189" indent="-457189">
              <a:spcBef>
                <a:spcPts val="2625"/>
              </a:spcBef>
              <a:defRPr/>
            </a:pPr>
            <a:r>
              <a:rPr lang="en-US" sz="2700"/>
              <a:t>Cookies have an expiration date. Some last for years, others are short-term and go away as soon as the browser is closed</a:t>
            </a:r>
          </a:p>
        </p:txBody>
      </p:sp>
    </p:spTree>
    <p:extLst>
      <p:ext uri="{BB962C8B-B14F-4D97-AF65-F5344CB8AC3E}">
        <p14:creationId xmlns:p14="http://schemas.microsoft.com/office/powerpoint/2010/main" val="33417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4"/>
          <p:cNvSpPr>
            <a:spLocks noChangeArrowheads="1"/>
          </p:cNvSpPr>
          <p:nvPr/>
        </p:nvSpPr>
        <p:spPr bwMode="auto">
          <a:xfrm>
            <a:off x="5588000" y="5679018"/>
            <a:ext cx="6197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en-US" altLang="x-none" sz="2400">
                <a:solidFill>
                  <a:srgbClr val="FFFF00"/>
                </a:solidFill>
              </a:rPr>
              <a:t>http://php.net/manual/en/features.cookies.php</a:t>
            </a:r>
          </a:p>
        </p:txBody>
      </p:sp>
      <p:pic>
        <p:nvPicPr>
          <p:cNvPr id="17410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092200"/>
            <a:ext cx="9950451" cy="360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504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5"/>
          <p:cNvSpPr>
            <a:spLocks/>
          </p:cNvSpPr>
          <p:nvPr/>
        </p:nvSpPr>
        <p:spPr bwMode="auto">
          <a:xfrm>
            <a:off x="495301" y="585788"/>
            <a:ext cx="10734674" cy="45577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lIns="0" tIns="0" rIns="0" bIns="0" anchor="ctr"/>
          <a:lstStyle>
            <a:lvl1pPr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en-US" sz="1800" b="1" dirty="0" smtClean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sz="18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cookie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(request):</a:t>
            </a:r>
          </a:p>
          <a:p>
            <a:r>
              <a:rPr lang="en-US" sz="18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lang="en-US" sz="1800" b="1" dirty="0">
                <a:solidFill>
                  <a:srgbClr val="2EAEBB"/>
                </a:solidFill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8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request.COOKIES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18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lang="en-US" sz="18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resp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8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HttpResponse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8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'C is for cookie and that is good enough for me...'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18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lang="en-US" sz="18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resp.set_cookie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8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'zap'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42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8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# No </a:t>
            </a:r>
            <a:r>
              <a:rPr lang="en-US" sz="1800" b="1" dirty="0" err="1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epired</a:t>
            </a:r>
            <a:r>
              <a:rPr lang="en-US" sz="18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 data = until browser close</a:t>
            </a:r>
            <a:endParaRPr lang="en-US" sz="18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lang="en-US" sz="18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resp.set_cookie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8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1800" b="1" dirty="0" err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sakaicar</a:t>
            </a:r>
            <a:r>
              <a:rPr lang="en-US" sz="18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42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max_age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18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1000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8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# seconds until expire</a:t>
            </a:r>
            <a:endParaRPr lang="en-US" sz="18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lang="en-US" sz="18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8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resp</a:t>
            </a:r>
            <a:endParaRPr lang="en-US" altLang="x-none" sz="1867" b="1" dirty="0">
              <a:solidFill>
                <a:srgbClr val="FFFF00"/>
              </a:solidFill>
              <a:latin typeface="Courier" charset="0"/>
              <a:ea typeface="Courier" charset="0"/>
              <a:cs typeface="Courier" charset="0"/>
              <a:sym typeface="Courier New Bold" charset="0"/>
            </a:endParaRPr>
          </a:p>
        </p:txBody>
      </p:sp>
      <p:sp>
        <p:nvSpPr>
          <p:cNvPr id="18434" name="Rectangle 6"/>
          <p:cNvSpPr>
            <a:spLocks/>
          </p:cNvSpPr>
          <p:nvPr/>
        </p:nvSpPr>
        <p:spPr bwMode="auto">
          <a:xfrm>
            <a:off x="1355154" y="5894906"/>
            <a:ext cx="90149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>
              <a:spcBef>
                <a:spcPct val="0"/>
              </a:spcBef>
              <a:buSzTx/>
              <a:buNone/>
            </a:pPr>
            <a:r>
              <a:rPr lang="en-US" altLang="en-US" sz="2400" dirty="0">
                <a:ea typeface="ＭＳ Ｐゴシック" charset="-128"/>
              </a:rPr>
              <a:t>https://</a:t>
            </a:r>
            <a:r>
              <a:rPr lang="en-US" altLang="en-US" sz="2400" dirty="0" err="1">
                <a:ea typeface="ＭＳ Ｐゴシック" charset="-128"/>
              </a:rPr>
              <a:t>github.com</a:t>
            </a:r>
            <a:r>
              <a:rPr lang="en-US" altLang="en-US" sz="2400" dirty="0">
                <a:ea typeface="ＭＳ Ｐゴシック" charset="-128"/>
              </a:rPr>
              <a:t>/csev/dj4e-samples/blob/master/session/home/</a:t>
            </a:r>
            <a:r>
              <a:rPr lang="en-US" altLang="en-US" sz="2400" dirty="0" err="1">
                <a:ea typeface="ＭＳ Ｐゴシック" charset="-128"/>
              </a:rPr>
              <a:t>views.py</a:t>
            </a:r>
            <a:endParaRPr lang="en-US" altLang="en-US" sz="2400" dirty="0">
              <a:ea typeface="ＭＳ Ｐゴシック" charset="-128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H="1">
            <a:off x="7846098" y="1706526"/>
            <a:ext cx="1858881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14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77470" cy="6200775"/>
          </a:xfrm>
          <a:prstGeom prst="rect">
            <a:avLst/>
          </a:prstGeom>
        </p:spPr>
      </p:pic>
      <p:sp>
        <p:nvSpPr>
          <p:cNvPr id="18" name="Rectangle 6"/>
          <p:cNvSpPr>
            <a:spLocks/>
          </p:cNvSpPr>
          <p:nvPr/>
        </p:nvSpPr>
        <p:spPr bwMode="auto">
          <a:xfrm>
            <a:off x="2215007" y="6166372"/>
            <a:ext cx="90149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spcBef>
                <a:spcPts val="1300"/>
              </a:spcBef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ts val="130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algn="ctr">
              <a:spcBef>
                <a:spcPct val="0"/>
              </a:spcBef>
              <a:buSzTx/>
              <a:buNone/>
            </a:pPr>
            <a:r>
              <a:rPr lang="en-US" altLang="en-US" sz="2400" dirty="0">
                <a:ea typeface="ＭＳ Ｐゴシック" charset="-128"/>
              </a:rPr>
              <a:t>https://</a:t>
            </a:r>
            <a:r>
              <a:rPr lang="en-US" altLang="en-US" sz="2400" dirty="0" err="1">
                <a:ea typeface="ＭＳ Ｐゴシック" charset="-128"/>
              </a:rPr>
              <a:t>github.com</a:t>
            </a:r>
            <a:r>
              <a:rPr lang="en-US" altLang="en-US" sz="2400" dirty="0">
                <a:ea typeface="ＭＳ Ｐゴシック" charset="-128"/>
              </a:rPr>
              <a:t>/csev/dj4e-samples/blob/master/session/home/</a:t>
            </a:r>
            <a:r>
              <a:rPr lang="en-US" altLang="en-US" sz="2400" dirty="0" err="1">
                <a:ea typeface="ＭＳ Ｐゴシック" charset="-128"/>
              </a:rPr>
              <a:t>views.py</a:t>
            </a:r>
            <a:endParaRPr lang="en-US" altLang="en-US" sz="2400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4941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537</TotalTime>
  <Words>906</Words>
  <Application>Microsoft Macintosh PowerPoint</Application>
  <PresentationFormat>Widescreen</PresentationFormat>
  <Paragraphs>211</Paragraphs>
  <Slides>28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Calibri</vt:lpstr>
      <vt:lpstr>Calibri Light</vt:lpstr>
      <vt:lpstr>Courier</vt:lpstr>
      <vt:lpstr>Courier New Bold</vt:lpstr>
      <vt:lpstr>Gill Sans</vt:lpstr>
      <vt:lpstr>Mangal</vt:lpstr>
      <vt:lpstr>Menlo-Bold</vt:lpstr>
      <vt:lpstr>Menlo-Regular</vt:lpstr>
      <vt:lpstr>ＭＳ Ｐゴシック</vt:lpstr>
      <vt:lpstr>ヒラギノ角ゴ ProN W3</vt:lpstr>
      <vt:lpstr>Arial</vt:lpstr>
      <vt:lpstr>Office Theme</vt:lpstr>
      <vt:lpstr>Cookies and Sessions</vt:lpstr>
      <vt:lpstr>PowerPoint Presentation</vt:lpstr>
      <vt:lpstr>Multi-User / Multi-Browser</vt:lpstr>
      <vt:lpstr>Web Cookies to the Rescue</vt:lpstr>
      <vt:lpstr>PowerPoint Presentation</vt:lpstr>
      <vt:lpstr>Cookies In the Browser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Django Sessions</vt:lpstr>
      <vt:lpstr>PowerPoint Presentation</vt:lpstr>
      <vt:lpstr>In the Server - Sessions</vt:lpstr>
      <vt:lpstr>Session Identifier</vt:lpstr>
      <vt:lpstr>Middleware</vt:lpstr>
      <vt:lpstr>Default – Store Sessions in the Database</vt:lpstr>
      <vt:lpstr>PowerPoint Presentation</vt:lpstr>
      <vt:lpstr>PowerPoint Presentation</vt:lpstr>
      <vt:lpstr>Django Sessions</vt:lpstr>
      <vt:lpstr>PowerPoint Presentation</vt:lpstr>
      <vt:lpstr>PowerPoint Presentation</vt:lpstr>
      <vt:lpstr>PowerPoint Presentation</vt:lpstr>
      <vt:lpstr>PowerPoint Presentation</vt:lpstr>
      <vt:lpstr>Summary</vt:lpstr>
      <vt:lpstr>Acknowledgements / Contributions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Dynamic Web Content</dc:title>
  <dc:creator>Severance, Charles</dc:creator>
  <cp:lastModifiedBy>Severance, Charles</cp:lastModifiedBy>
  <cp:revision>54</cp:revision>
  <dcterms:created xsi:type="dcterms:W3CDTF">2019-01-19T02:12:54Z</dcterms:created>
  <dcterms:modified xsi:type="dcterms:W3CDTF">2019-02-07T15:37:53Z</dcterms:modified>
</cp:coreProperties>
</file>

<file path=docProps/thumbnail.jpeg>
</file>